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oboto"/>
      <p:regular r:id="rId38"/>
      <p:bold r:id="rId39"/>
      <p:italic r:id="rId40"/>
      <p:boldItalic r:id="rId41"/>
    </p:embeddedFont>
    <p:embeddedFont>
      <p:font typeface="Montserrat"/>
      <p:regular r:id="rId42"/>
      <p:bold r:id="rId43"/>
      <p:italic r:id="rId44"/>
      <p:boldItalic r:id="rId45"/>
    </p:embeddedFont>
    <p:embeddedFont>
      <p:font typeface="La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7AB1289-184C-4C42-BFA5-27A5CB0D6742}">
  <a:tblStyle styleId="{A7AB1289-184C-4C42-BFA5-27A5CB0D674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8ACD145-498A-43A2-999D-349FE20E8304}"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Montserrat-regular.fntdata"/><Relationship Id="rId41" Type="http://schemas.openxmlformats.org/officeDocument/2006/relationships/font" Target="fonts/Roboto-boldItalic.fntdata"/><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Lato-regular.fntdata"/><Relationship Id="rId45"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f7207ee08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f7207ee08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Nihal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f84bf8aea8_2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f84bf8aea8_2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Nihal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21b797ac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f21b797ac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Denny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f21b797ac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f21b797ac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Denny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fae88d59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fae88d59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Denny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fae88d597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fae88d597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Nihal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0676681a2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0676681a2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0676681a2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0676681a2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fae88d597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fae88d597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Denny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067411220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067411220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Denny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f21b797a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f21b797a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0676682b6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0676682b6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cfe5b1a4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cfe5b1a4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Denny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cfe5b1a46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cfe5b1a46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Denny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cfe5b1a46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cfe5b1a46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Denny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f84bf8aea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f84bf8aea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Nihal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f21b797ac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f21b797ac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f21b797ac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f21b797ac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0622e8014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0622e8014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cfe5b1a46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cfe5b1a46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f21b797ac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f21b797ac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f21b797ac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f21b797ac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f2bd52c01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f2bd52c01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f84bf8aea8_2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f84bf8aea8_2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f21b797ac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f21b797ac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21b797ac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21b797ac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f2bd52c017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f2bd52c017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2bd52c017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f2bd52c017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2bd52c017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2bd52c017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2bd52c017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f2bd52c017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450" y="1488225"/>
            <a:ext cx="3571800" cy="29907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AutoNum type="arabicPeriod"/>
              <a:defRPr/>
            </a:lvl1pPr>
            <a:lvl2pPr indent="-298450" lvl="1" marL="914400">
              <a:spcBef>
                <a:spcPts val="0"/>
              </a:spcBef>
              <a:spcAft>
                <a:spcPts val="0"/>
              </a:spcAft>
              <a:buSzPts val="1100"/>
              <a:buAutoNum type="alphaLcPeriod"/>
              <a:defRPr/>
            </a:lvl2pPr>
            <a:lvl3pPr indent="-298450" lvl="2" marL="1371600">
              <a:spcBef>
                <a:spcPts val="0"/>
              </a:spcBef>
              <a:spcAft>
                <a:spcPts val="0"/>
              </a:spcAft>
              <a:buSzPts val="1100"/>
              <a:buAutoNum type="romanLcPeriod"/>
              <a:defRPr/>
            </a:lvl3pPr>
            <a:lvl4pPr indent="-298450" lvl="3" marL="1828800">
              <a:spcBef>
                <a:spcPts val="0"/>
              </a:spcBef>
              <a:spcAft>
                <a:spcPts val="0"/>
              </a:spcAft>
              <a:buSzPts val="1100"/>
              <a:buAutoNum type="arabicPeriod"/>
              <a:defRPr/>
            </a:lvl4pPr>
            <a:lvl5pPr indent="-298450" lvl="4" marL="2286000">
              <a:spcBef>
                <a:spcPts val="0"/>
              </a:spcBef>
              <a:spcAft>
                <a:spcPts val="0"/>
              </a:spcAft>
              <a:buSzPts val="1100"/>
              <a:buAutoNum type="alphaLcPeriod"/>
              <a:defRPr/>
            </a:lvl5pPr>
            <a:lvl6pPr indent="-298450" lvl="5" marL="2743200">
              <a:spcBef>
                <a:spcPts val="0"/>
              </a:spcBef>
              <a:spcAft>
                <a:spcPts val="0"/>
              </a:spcAft>
              <a:buSzPts val="1100"/>
              <a:buAutoNum type="romanLcPeriod"/>
              <a:defRPr/>
            </a:lvl6pPr>
            <a:lvl7pPr indent="-298450" lvl="6" marL="3200400">
              <a:spcBef>
                <a:spcPts val="0"/>
              </a:spcBef>
              <a:spcAft>
                <a:spcPts val="0"/>
              </a:spcAft>
              <a:buSzPts val="1100"/>
              <a:buAutoNum type="arabicPeriod"/>
              <a:defRPr/>
            </a:lvl7pPr>
            <a:lvl8pPr indent="-298450" lvl="7" marL="3657600">
              <a:spcBef>
                <a:spcPts val="0"/>
              </a:spcBef>
              <a:spcAft>
                <a:spcPts val="0"/>
              </a:spcAft>
              <a:buSzPts val="1100"/>
              <a:buAutoNum type="alphaLcPeriod"/>
              <a:defRPr/>
            </a:lvl8pPr>
            <a:lvl9pPr indent="-298450" lvl="8" marL="4114800">
              <a:spcBef>
                <a:spcPts val="0"/>
              </a:spcBef>
              <a:spcAft>
                <a:spcPts val="0"/>
              </a:spcAft>
              <a:buSzPts val="1100"/>
              <a:buAutoNum type="romanLcPeriod"/>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ocs.google.com/spreadsheets/u/0/d/1OZfZhXIElJUdVTM0pxDA4xgFgb-RdkmedUpsHqx5zRA/edi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github.com/dennyboby/social_robot_navigatio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26.png"/><Relationship Id="rId6"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drive.google.com/file/d/15elj3soLk9BhMt23400eabuUTDCtBTPn/view" TargetMode="External"/><Relationship Id="rId4" Type="http://schemas.openxmlformats.org/officeDocument/2006/relationships/image" Target="../media/image19.jpg"/><Relationship Id="rId11" Type="http://schemas.openxmlformats.org/officeDocument/2006/relationships/hyperlink" Target="https://drive.google.com/drive/folders/14saLGhgnFf94iduA1Lh-W2hBCulZIk1z?usp=sharing" TargetMode="External"/><Relationship Id="rId10" Type="http://schemas.openxmlformats.org/officeDocument/2006/relationships/image" Target="../media/image31.jpg"/><Relationship Id="rId9" Type="http://schemas.openxmlformats.org/officeDocument/2006/relationships/hyperlink" Target="http://drive.google.com/file/d/16WcC-oex5OFo9oize_baEPAJpegnQYqx/view" TargetMode="External"/><Relationship Id="rId5" Type="http://schemas.openxmlformats.org/officeDocument/2006/relationships/hyperlink" Target="http://drive.google.com/file/d/14vZv_mc8iIR0mizz0Vfm2yxdfgE9SBXz/view" TargetMode="External"/><Relationship Id="rId6" Type="http://schemas.openxmlformats.org/officeDocument/2006/relationships/image" Target="../media/image23.jpg"/><Relationship Id="rId7" Type="http://schemas.openxmlformats.org/officeDocument/2006/relationships/hyperlink" Target="http://drive.google.com/file/d/15AOnlLBZnIUKOeiGnY42kE6a5lPEc1ZI/view" TargetMode="External"/><Relationship Id="rId8" Type="http://schemas.openxmlformats.org/officeDocument/2006/relationships/image" Target="../media/image2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2.jpg"/><Relationship Id="rId4"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276450" y="2935900"/>
            <a:ext cx="4523400" cy="15789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Clr>
                <a:schemeClr val="dk1"/>
              </a:buClr>
              <a:buSzPts val="1018"/>
              <a:buFont typeface="Arial"/>
              <a:buNone/>
            </a:pPr>
            <a:r>
              <a:rPr lang="en" sz="4210"/>
              <a:t>HRI PROJECT </a:t>
            </a:r>
            <a:endParaRPr sz="4510"/>
          </a:p>
        </p:txBody>
      </p:sp>
      <p:pic>
        <p:nvPicPr>
          <p:cNvPr id="135" name="Google Shape;135;p13"/>
          <p:cNvPicPr preferRelativeResize="0"/>
          <p:nvPr/>
        </p:nvPicPr>
        <p:blipFill>
          <a:blip r:embed="rId3">
            <a:alphaModFix/>
          </a:blip>
          <a:stretch>
            <a:fillRect/>
          </a:stretch>
        </p:blipFill>
        <p:spPr>
          <a:xfrm>
            <a:off x="6436175" y="285750"/>
            <a:ext cx="2286000" cy="2286000"/>
          </a:xfrm>
          <a:prstGeom prst="rect">
            <a:avLst/>
          </a:prstGeom>
          <a:noFill/>
          <a:ln>
            <a:noFill/>
          </a:ln>
        </p:spPr>
      </p:pic>
      <p:sp>
        <p:nvSpPr>
          <p:cNvPr id="136" name="Google Shape;136;p13"/>
          <p:cNvSpPr txBox="1"/>
          <p:nvPr/>
        </p:nvSpPr>
        <p:spPr>
          <a:xfrm>
            <a:off x="6383675" y="4268850"/>
            <a:ext cx="249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BY: DENNY BOBY</a:t>
            </a:r>
            <a:br>
              <a:rPr lang="en">
                <a:solidFill>
                  <a:schemeClr val="lt1"/>
                </a:solidFill>
                <a:latin typeface="Lato"/>
                <a:ea typeface="Lato"/>
                <a:cs typeface="Lato"/>
                <a:sym typeface="Lato"/>
              </a:rPr>
            </a:br>
            <a:r>
              <a:rPr lang="en">
                <a:solidFill>
                  <a:schemeClr val="lt1"/>
                </a:solidFill>
                <a:latin typeface="Lato"/>
                <a:ea typeface="Lato"/>
                <a:cs typeface="Lato"/>
                <a:sym typeface="Lato"/>
              </a:rPr>
              <a:t>       NIHAL SUNEEL NAVALE</a:t>
            </a:r>
            <a:endParaRPr>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2"/>
          <p:cNvSpPr txBox="1"/>
          <p:nvPr>
            <p:ph type="title"/>
          </p:nvPr>
        </p:nvSpPr>
        <p:spPr>
          <a:xfrm>
            <a:off x="1297500" y="393750"/>
            <a:ext cx="7038900" cy="62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Proposed Method</a:t>
            </a:r>
            <a:endParaRPr b="1"/>
          </a:p>
        </p:txBody>
      </p:sp>
      <p:sp>
        <p:nvSpPr>
          <p:cNvPr id="195" name="Google Shape;195;p22"/>
          <p:cNvSpPr txBox="1"/>
          <p:nvPr>
            <p:ph idx="1" type="body"/>
          </p:nvPr>
        </p:nvSpPr>
        <p:spPr>
          <a:xfrm>
            <a:off x="1297500" y="1227125"/>
            <a:ext cx="7038900" cy="325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method flow is as follows:</a:t>
            </a:r>
            <a:endParaRPr/>
          </a:p>
          <a:p>
            <a:pPr indent="-311150" lvl="0" marL="457200" rtl="0" algn="l">
              <a:spcBef>
                <a:spcPts val="1200"/>
              </a:spcBef>
              <a:spcAft>
                <a:spcPts val="0"/>
              </a:spcAft>
              <a:buSzPts val="1300"/>
              <a:buAutoNum type="arabicPeriod"/>
            </a:pPr>
            <a:r>
              <a:rPr b="1" lang="en"/>
              <a:t>S</a:t>
            </a:r>
            <a:r>
              <a:rPr b="1" lang="en"/>
              <a:t>peech recognition: </a:t>
            </a:r>
            <a:r>
              <a:rPr lang="en"/>
              <a:t>The tools used will be one among IBM Watson, </a:t>
            </a:r>
            <a:r>
              <a:rPr lang="en"/>
              <a:t>Google Speech Recognition, Picovoice module to convert speech to text.</a:t>
            </a:r>
            <a:endParaRPr/>
          </a:p>
          <a:p>
            <a:pPr indent="-311150" lvl="0" marL="457200" rtl="0" algn="l">
              <a:spcBef>
                <a:spcPts val="0"/>
              </a:spcBef>
              <a:spcAft>
                <a:spcPts val="0"/>
              </a:spcAft>
              <a:buSzPts val="1300"/>
              <a:buAutoNum type="arabicPeriod"/>
            </a:pPr>
            <a:r>
              <a:rPr b="1" lang="en"/>
              <a:t>Semantic Analysis: </a:t>
            </a:r>
            <a:r>
              <a:rPr lang="en"/>
              <a:t>We have tested NLP tools like IBM Watson, Google Cloud NLP API, NLTK, Picovoice Rhino to extract keywords and features from the text from ASR model and develop a model to recognize Intent. We are using Picovoice Rhino.</a:t>
            </a:r>
            <a:endParaRPr/>
          </a:p>
          <a:p>
            <a:pPr indent="-311150" lvl="0" marL="457200" rtl="0" algn="l">
              <a:spcBef>
                <a:spcPts val="0"/>
              </a:spcBef>
              <a:spcAft>
                <a:spcPts val="0"/>
              </a:spcAft>
              <a:buSzPts val="1300"/>
              <a:buAutoNum type="arabicPeriod"/>
            </a:pPr>
            <a:r>
              <a:rPr b="1" lang="en"/>
              <a:t>Speech Synthesis: </a:t>
            </a:r>
            <a:r>
              <a:rPr lang="en"/>
              <a:t>We plan on using pyttsx3 or similar text to speech conversion library in python to generate speech.</a:t>
            </a:r>
            <a:endParaRPr/>
          </a:p>
          <a:p>
            <a:pPr indent="-311150" lvl="0" marL="457200" rtl="0" algn="l">
              <a:spcBef>
                <a:spcPts val="0"/>
              </a:spcBef>
              <a:spcAft>
                <a:spcPts val="0"/>
              </a:spcAft>
              <a:buSzPts val="1300"/>
              <a:buAutoNum type="arabicPeriod"/>
            </a:pPr>
            <a:r>
              <a:rPr b="1" lang="en"/>
              <a:t>Navigation: </a:t>
            </a:r>
            <a:r>
              <a:rPr lang="en"/>
              <a:t>In this the plan is to use the recognised navigation command from human speech to give a point A to B task or from point A to B then C task to the robot. We are using a PID controller to follow a straight path segment and rotation to align to next path segment.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Proposed Method</a:t>
            </a:r>
            <a:endParaRPr/>
          </a:p>
        </p:txBody>
      </p:sp>
      <p:grpSp>
        <p:nvGrpSpPr>
          <p:cNvPr id="201" name="Google Shape;201;p23"/>
          <p:cNvGrpSpPr/>
          <p:nvPr/>
        </p:nvGrpSpPr>
        <p:grpSpPr>
          <a:xfrm>
            <a:off x="338362" y="2194075"/>
            <a:ext cx="1834900" cy="1029824"/>
            <a:chOff x="1083025" y="1574025"/>
            <a:chExt cx="1834900" cy="1029824"/>
          </a:xfrm>
        </p:grpSpPr>
        <p:sp>
          <p:nvSpPr>
            <p:cNvPr id="202" name="Google Shape;202;p23"/>
            <p:cNvSpPr txBox="1"/>
            <p:nvPr/>
          </p:nvSpPr>
          <p:spPr>
            <a:xfrm>
              <a:off x="1176761" y="1574025"/>
              <a:ext cx="1003200" cy="555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1000">
                  <a:solidFill>
                    <a:schemeClr val="lt2"/>
                  </a:solidFill>
                  <a:latin typeface="Roboto"/>
                  <a:ea typeface="Roboto"/>
                  <a:cs typeface="Roboto"/>
                  <a:sym typeface="Roboto"/>
                </a:rPr>
                <a:t>SPEECH RECOGNITION</a:t>
              </a:r>
              <a:endParaRPr sz="1000">
                <a:solidFill>
                  <a:schemeClr val="lt2"/>
                </a:solidFill>
                <a:latin typeface="Roboto"/>
                <a:ea typeface="Roboto"/>
                <a:cs typeface="Roboto"/>
                <a:sym typeface="Roboto"/>
              </a:endParaRPr>
            </a:p>
          </p:txBody>
        </p:sp>
        <p:cxnSp>
          <p:nvCxnSpPr>
            <p:cNvPr id="203" name="Google Shape;203;p23"/>
            <p:cNvCxnSpPr/>
            <p:nvPr/>
          </p:nvCxnSpPr>
          <p:spPr>
            <a:xfrm>
              <a:off x="2180202" y="1695421"/>
              <a:ext cx="718500" cy="741900"/>
            </a:xfrm>
            <a:prstGeom prst="straightConnector1">
              <a:avLst/>
            </a:prstGeom>
            <a:noFill/>
            <a:ln cap="flat" cmpd="sng" w="9525">
              <a:solidFill>
                <a:schemeClr val="lt2"/>
              </a:solidFill>
              <a:prstDash val="solid"/>
              <a:round/>
              <a:headEnd len="sm" w="sm" type="none"/>
              <a:tailEnd len="sm" w="sm" type="none"/>
            </a:ln>
          </p:spPr>
        </p:cxnSp>
        <p:sp>
          <p:nvSpPr>
            <p:cNvPr id="204" name="Google Shape;204;p23"/>
            <p:cNvSpPr/>
            <p:nvPr/>
          </p:nvSpPr>
          <p:spPr>
            <a:xfrm flipH="1">
              <a:off x="1083025" y="2306625"/>
              <a:ext cx="1834800" cy="143400"/>
            </a:xfrm>
            <a:prstGeom prst="parallelogram">
              <a:avLst>
                <a:gd fmla="val 96952"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5" name="Google Shape;205;p23"/>
            <p:cNvSpPr/>
            <p:nvPr/>
          </p:nvSpPr>
          <p:spPr>
            <a:xfrm>
              <a:off x="1083125" y="2460449"/>
              <a:ext cx="1834800" cy="143400"/>
            </a:xfrm>
            <a:prstGeom prst="parallelogram">
              <a:avLst>
                <a:gd fmla="val 96952" name="adj"/>
              </a:avLst>
            </a:prstGeom>
            <a:solidFill>
              <a:srgbClr val="0944A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23"/>
          <p:cNvGrpSpPr/>
          <p:nvPr/>
        </p:nvGrpSpPr>
        <p:grpSpPr>
          <a:xfrm>
            <a:off x="2047311" y="2194075"/>
            <a:ext cx="1834900" cy="1029824"/>
            <a:chOff x="1083025" y="1574025"/>
            <a:chExt cx="1834900" cy="1029824"/>
          </a:xfrm>
        </p:grpSpPr>
        <p:sp>
          <p:nvSpPr>
            <p:cNvPr id="207" name="Google Shape;207;p23"/>
            <p:cNvSpPr txBox="1"/>
            <p:nvPr/>
          </p:nvSpPr>
          <p:spPr>
            <a:xfrm>
              <a:off x="1170203" y="1574025"/>
              <a:ext cx="1058400" cy="5913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1000">
                  <a:solidFill>
                    <a:schemeClr val="lt2"/>
                  </a:solidFill>
                  <a:latin typeface="Roboto"/>
                  <a:ea typeface="Roboto"/>
                  <a:cs typeface="Roboto"/>
                  <a:sym typeface="Roboto"/>
                </a:rPr>
                <a:t>SPEECH</a:t>
              </a:r>
              <a:r>
                <a:rPr lang="en" sz="1000">
                  <a:solidFill>
                    <a:srgbClr val="0C58D3"/>
                  </a:solidFill>
                  <a:latin typeface="Roboto"/>
                  <a:ea typeface="Roboto"/>
                  <a:cs typeface="Roboto"/>
                  <a:sym typeface="Roboto"/>
                </a:rPr>
                <a:t> </a:t>
              </a:r>
              <a:r>
                <a:rPr lang="en" sz="1000">
                  <a:solidFill>
                    <a:schemeClr val="lt2"/>
                  </a:solidFill>
                  <a:latin typeface="Roboto"/>
                  <a:ea typeface="Roboto"/>
                  <a:cs typeface="Roboto"/>
                  <a:sym typeface="Roboto"/>
                </a:rPr>
                <a:t>ANALYSIS</a:t>
              </a:r>
              <a:endParaRPr sz="1000">
                <a:solidFill>
                  <a:schemeClr val="lt2"/>
                </a:solidFill>
                <a:latin typeface="Roboto"/>
                <a:ea typeface="Roboto"/>
                <a:cs typeface="Roboto"/>
                <a:sym typeface="Roboto"/>
              </a:endParaRPr>
            </a:p>
          </p:txBody>
        </p:sp>
        <p:cxnSp>
          <p:nvCxnSpPr>
            <p:cNvPr id="208" name="Google Shape;208;p23"/>
            <p:cNvCxnSpPr/>
            <p:nvPr/>
          </p:nvCxnSpPr>
          <p:spPr>
            <a:xfrm>
              <a:off x="2180202"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209" name="Google Shape;209;p23"/>
            <p:cNvSpPr/>
            <p:nvPr/>
          </p:nvSpPr>
          <p:spPr>
            <a:xfrm flipH="1">
              <a:off x="1083025" y="2306625"/>
              <a:ext cx="1834800" cy="143400"/>
            </a:xfrm>
            <a:prstGeom prst="parallelogram">
              <a:avLst>
                <a:gd fmla="val 9695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10" name="Google Shape;210;p23"/>
            <p:cNvSpPr/>
            <p:nvPr/>
          </p:nvSpPr>
          <p:spPr>
            <a:xfrm>
              <a:off x="1083125" y="2460449"/>
              <a:ext cx="1834800" cy="143400"/>
            </a:xfrm>
            <a:prstGeom prst="parallelogram">
              <a:avLst>
                <a:gd fmla="val 9695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23"/>
          <p:cNvGrpSpPr/>
          <p:nvPr/>
        </p:nvGrpSpPr>
        <p:grpSpPr>
          <a:xfrm>
            <a:off x="3759157" y="2193389"/>
            <a:ext cx="1834900" cy="1029799"/>
            <a:chOff x="1083025" y="1574050"/>
            <a:chExt cx="1834900" cy="1029799"/>
          </a:xfrm>
        </p:grpSpPr>
        <p:sp>
          <p:nvSpPr>
            <p:cNvPr id="212" name="Google Shape;212;p23"/>
            <p:cNvSpPr txBox="1"/>
            <p:nvPr/>
          </p:nvSpPr>
          <p:spPr>
            <a:xfrm>
              <a:off x="1206085" y="1574050"/>
              <a:ext cx="1022400" cy="540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1000">
                  <a:solidFill>
                    <a:schemeClr val="lt2"/>
                  </a:solidFill>
                  <a:latin typeface="Roboto"/>
                  <a:ea typeface="Roboto"/>
                  <a:cs typeface="Roboto"/>
                  <a:sym typeface="Roboto"/>
                </a:rPr>
                <a:t>SEMANTIC PARSING</a:t>
              </a:r>
              <a:endParaRPr sz="1000">
                <a:solidFill>
                  <a:schemeClr val="lt2"/>
                </a:solidFill>
                <a:latin typeface="Roboto"/>
                <a:ea typeface="Roboto"/>
                <a:cs typeface="Roboto"/>
                <a:sym typeface="Roboto"/>
              </a:endParaRPr>
            </a:p>
          </p:txBody>
        </p:sp>
        <p:cxnSp>
          <p:nvCxnSpPr>
            <p:cNvPr id="213" name="Google Shape;213;p23"/>
            <p:cNvCxnSpPr/>
            <p:nvPr/>
          </p:nvCxnSpPr>
          <p:spPr>
            <a:xfrm>
              <a:off x="2180202" y="1695421"/>
              <a:ext cx="718500" cy="741900"/>
            </a:xfrm>
            <a:prstGeom prst="straightConnector1">
              <a:avLst/>
            </a:prstGeom>
            <a:noFill/>
            <a:ln cap="flat" cmpd="sng" w="9525">
              <a:solidFill>
                <a:schemeClr val="lt2"/>
              </a:solidFill>
              <a:prstDash val="solid"/>
              <a:round/>
              <a:headEnd len="sm" w="sm" type="none"/>
              <a:tailEnd len="sm" w="sm" type="none"/>
            </a:ln>
          </p:spPr>
        </p:cxnSp>
        <p:sp>
          <p:nvSpPr>
            <p:cNvPr id="214" name="Google Shape;214;p23"/>
            <p:cNvSpPr/>
            <p:nvPr/>
          </p:nvSpPr>
          <p:spPr>
            <a:xfrm flipH="1">
              <a:off x="1083025" y="2306625"/>
              <a:ext cx="1834800" cy="143400"/>
            </a:xfrm>
            <a:prstGeom prst="parallelogram">
              <a:avLst>
                <a:gd fmla="val 9695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15" name="Google Shape;215;p23"/>
            <p:cNvSpPr/>
            <p:nvPr/>
          </p:nvSpPr>
          <p:spPr>
            <a:xfrm>
              <a:off x="1083125" y="2460449"/>
              <a:ext cx="1834800" cy="143400"/>
            </a:xfrm>
            <a:prstGeom prst="parallelogram">
              <a:avLst>
                <a:gd fmla="val 9695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23"/>
          <p:cNvGrpSpPr/>
          <p:nvPr/>
        </p:nvGrpSpPr>
        <p:grpSpPr>
          <a:xfrm>
            <a:off x="5472420" y="2193346"/>
            <a:ext cx="1834900" cy="1029831"/>
            <a:chOff x="1083025" y="1574018"/>
            <a:chExt cx="1834900" cy="1029831"/>
          </a:xfrm>
        </p:grpSpPr>
        <p:sp>
          <p:nvSpPr>
            <p:cNvPr id="217" name="Google Shape;217;p23"/>
            <p:cNvSpPr txBox="1"/>
            <p:nvPr/>
          </p:nvSpPr>
          <p:spPr>
            <a:xfrm>
              <a:off x="1166612" y="1574018"/>
              <a:ext cx="1062000" cy="625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1000">
                  <a:solidFill>
                    <a:schemeClr val="lt2"/>
                  </a:solidFill>
                  <a:latin typeface="Roboto"/>
                  <a:ea typeface="Roboto"/>
                  <a:cs typeface="Roboto"/>
                  <a:sym typeface="Roboto"/>
                </a:rPr>
                <a:t>COMMAND RECOGNITION</a:t>
              </a:r>
              <a:endParaRPr sz="1000">
                <a:solidFill>
                  <a:schemeClr val="lt2"/>
                </a:solidFill>
                <a:latin typeface="Roboto"/>
                <a:ea typeface="Roboto"/>
                <a:cs typeface="Roboto"/>
                <a:sym typeface="Roboto"/>
              </a:endParaRPr>
            </a:p>
          </p:txBody>
        </p:sp>
        <p:cxnSp>
          <p:nvCxnSpPr>
            <p:cNvPr id="218" name="Google Shape;218;p23"/>
            <p:cNvCxnSpPr/>
            <p:nvPr/>
          </p:nvCxnSpPr>
          <p:spPr>
            <a:xfrm>
              <a:off x="2180202" y="1695421"/>
              <a:ext cx="718500" cy="741900"/>
            </a:xfrm>
            <a:prstGeom prst="straightConnector1">
              <a:avLst/>
            </a:prstGeom>
            <a:noFill/>
            <a:ln cap="flat" cmpd="sng" w="9525">
              <a:solidFill>
                <a:schemeClr val="accent1"/>
              </a:solidFill>
              <a:prstDash val="solid"/>
              <a:round/>
              <a:headEnd len="sm" w="sm" type="none"/>
              <a:tailEnd len="sm" w="sm" type="none"/>
            </a:ln>
          </p:spPr>
        </p:cxnSp>
        <p:sp>
          <p:nvSpPr>
            <p:cNvPr id="219" name="Google Shape;219;p23"/>
            <p:cNvSpPr/>
            <p:nvPr/>
          </p:nvSpPr>
          <p:spPr>
            <a:xfrm flipH="1">
              <a:off x="1083025" y="2306625"/>
              <a:ext cx="1834800" cy="143400"/>
            </a:xfrm>
            <a:prstGeom prst="parallelogram">
              <a:avLst>
                <a:gd fmla="val 9695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20" name="Google Shape;220;p23"/>
            <p:cNvSpPr/>
            <p:nvPr/>
          </p:nvSpPr>
          <p:spPr>
            <a:xfrm>
              <a:off x="1083125" y="2460449"/>
              <a:ext cx="1834800" cy="143400"/>
            </a:xfrm>
            <a:prstGeom prst="parallelogram">
              <a:avLst>
                <a:gd fmla="val 9695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23"/>
          <p:cNvSpPr txBox="1"/>
          <p:nvPr/>
        </p:nvSpPr>
        <p:spPr>
          <a:xfrm>
            <a:off x="7363913" y="2486225"/>
            <a:ext cx="5154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lt2"/>
                </a:solidFill>
                <a:latin typeface="Lato"/>
                <a:ea typeface="Lato"/>
                <a:cs typeface="Lato"/>
                <a:sym typeface="Lato"/>
              </a:rPr>
              <a:t>R</a:t>
            </a:r>
            <a:endParaRPr sz="2300">
              <a:solidFill>
                <a:schemeClr val="lt2"/>
              </a:solidFill>
              <a:latin typeface="Lato"/>
              <a:ea typeface="Lato"/>
              <a:cs typeface="Lato"/>
              <a:sym typeface="Lato"/>
            </a:endParaRPr>
          </a:p>
          <a:p>
            <a:pPr indent="0" lvl="0" marL="0" rtl="0" algn="l">
              <a:spcBef>
                <a:spcPts val="0"/>
              </a:spcBef>
              <a:spcAft>
                <a:spcPts val="0"/>
              </a:spcAft>
              <a:buNone/>
            </a:pPr>
            <a:r>
              <a:rPr lang="en" sz="2300">
                <a:solidFill>
                  <a:schemeClr val="lt2"/>
                </a:solidFill>
                <a:latin typeface="Lato"/>
                <a:ea typeface="Lato"/>
                <a:cs typeface="Lato"/>
                <a:sym typeface="Lato"/>
              </a:rPr>
              <a:t>O</a:t>
            </a:r>
            <a:endParaRPr sz="2300">
              <a:solidFill>
                <a:schemeClr val="lt2"/>
              </a:solidFill>
              <a:latin typeface="Lato"/>
              <a:ea typeface="Lato"/>
              <a:cs typeface="Lato"/>
              <a:sym typeface="Lato"/>
            </a:endParaRPr>
          </a:p>
          <a:p>
            <a:pPr indent="0" lvl="0" marL="0" rtl="0" algn="l">
              <a:spcBef>
                <a:spcPts val="0"/>
              </a:spcBef>
              <a:spcAft>
                <a:spcPts val="0"/>
              </a:spcAft>
              <a:buNone/>
            </a:pPr>
            <a:r>
              <a:rPr lang="en" sz="2300">
                <a:solidFill>
                  <a:schemeClr val="lt2"/>
                </a:solidFill>
                <a:latin typeface="Lato"/>
                <a:ea typeface="Lato"/>
                <a:cs typeface="Lato"/>
                <a:sym typeface="Lato"/>
              </a:rPr>
              <a:t>S</a:t>
            </a:r>
            <a:endParaRPr sz="2300">
              <a:solidFill>
                <a:schemeClr val="lt2"/>
              </a:solidFill>
              <a:latin typeface="Lato"/>
              <a:ea typeface="Lato"/>
              <a:cs typeface="Lato"/>
              <a:sym typeface="Lato"/>
            </a:endParaRPr>
          </a:p>
        </p:txBody>
      </p:sp>
      <p:sp>
        <p:nvSpPr>
          <p:cNvPr id="222" name="Google Shape;222;p23"/>
          <p:cNvSpPr txBox="1"/>
          <p:nvPr/>
        </p:nvSpPr>
        <p:spPr>
          <a:xfrm>
            <a:off x="7983938" y="2886425"/>
            <a:ext cx="821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2"/>
                </a:solidFill>
                <a:latin typeface="Lato"/>
                <a:ea typeface="Lato"/>
                <a:cs typeface="Lato"/>
                <a:sym typeface="Lato"/>
              </a:rPr>
              <a:t>TASK</a:t>
            </a:r>
            <a:endParaRPr sz="1700">
              <a:solidFill>
                <a:schemeClr val="lt2"/>
              </a:solidFill>
              <a:latin typeface="Lato"/>
              <a:ea typeface="Lato"/>
              <a:cs typeface="Lato"/>
              <a:sym typeface="Lato"/>
            </a:endParaRPr>
          </a:p>
        </p:txBody>
      </p:sp>
      <p:cxnSp>
        <p:nvCxnSpPr>
          <p:cNvPr id="223" name="Google Shape;223;p23"/>
          <p:cNvCxnSpPr>
            <a:endCxn id="222" idx="1"/>
          </p:cNvCxnSpPr>
          <p:nvPr/>
        </p:nvCxnSpPr>
        <p:spPr>
          <a:xfrm flipH="1" rot="10800000">
            <a:off x="7729838" y="3109625"/>
            <a:ext cx="254100" cy="5700"/>
          </a:xfrm>
          <a:prstGeom prst="straightConnector1">
            <a:avLst/>
          </a:prstGeom>
          <a:noFill/>
          <a:ln cap="flat" cmpd="sng" w="9525">
            <a:solidFill>
              <a:schemeClr val="lt2"/>
            </a:solidFill>
            <a:prstDash val="solid"/>
            <a:round/>
            <a:headEnd len="med" w="med" type="none"/>
            <a:tailEnd len="med" w="med" type="triangle"/>
          </a:ln>
        </p:spPr>
      </p:cxnSp>
      <p:sp>
        <p:nvSpPr>
          <p:cNvPr id="224" name="Google Shape;224;p23"/>
          <p:cNvSpPr txBox="1"/>
          <p:nvPr/>
        </p:nvSpPr>
        <p:spPr>
          <a:xfrm>
            <a:off x="2181400" y="3361775"/>
            <a:ext cx="502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Lato"/>
                <a:ea typeface="Lato"/>
                <a:cs typeface="Lato"/>
                <a:sym typeface="Lato"/>
              </a:rPr>
              <a:t>&lt;--------------------SEMANTIC ANALYSIS-----------------------&gt;</a:t>
            </a:r>
            <a:endParaRPr>
              <a:solidFill>
                <a:schemeClr val="lt2"/>
              </a:solidFill>
              <a:latin typeface="Lato"/>
              <a:ea typeface="Lato"/>
              <a:cs typeface="Lato"/>
              <a:sym typeface="Lato"/>
            </a:endParaRPr>
          </a:p>
        </p:txBody>
      </p:sp>
      <p:sp>
        <p:nvSpPr>
          <p:cNvPr id="225" name="Google Shape;225;p23"/>
          <p:cNvSpPr txBox="1"/>
          <p:nvPr/>
        </p:nvSpPr>
        <p:spPr>
          <a:xfrm>
            <a:off x="1673400" y="3772650"/>
            <a:ext cx="6544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2"/>
                </a:solidFill>
              </a:rPr>
              <a:t>Semantic analysis of natural language content starts by reading all of the words in content</a:t>
            </a:r>
            <a:r>
              <a:rPr lang="en" sz="1100">
                <a:solidFill>
                  <a:schemeClr val="lt2"/>
                </a:solidFill>
              </a:rPr>
              <a:t> to capture the real meaning of any text. It identifies the text elements and assigns them to their logical and grammatical role. It analyzes context in the surrounding text and it analyzes the text structure to accurately disambiguate the proper meaning of words that have more than one definition.</a:t>
            </a:r>
            <a:endParaRPr>
              <a:solidFill>
                <a:schemeClr val="lt2"/>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Experiment</a:t>
            </a:r>
            <a:endParaRPr b="1"/>
          </a:p>
        </p:txBody>
      </p:sp>
      <p:sp>
        <p:nvSpPr>
          <p:cNvPr id="231" name="Google Shape;231;p24"/>
          <p:cNvSpPr txBox="1"/>
          <p:nvPr>
            <p:ph idx="1" type="body"/>
          </p:nvPr>
        </p:nvSpPr>
        <p:spPr>
          <a:xfrm>
            <a:off x="1297500" y="913825"/>
            <a:ext cx="7038900" cy="39093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644"/>
              <a:t>Tasks: </a:t>
            </a:r>
            <a:endParaRPr sz="1644"/>
          </a:p>
          <a:p>
            <a:pPr indent="-317381" lvl="0" marL="457200" rtl="0" algn="l">
              <a:spcBef>
                <a:spcPts val="1200"/>
              </a:spcBef>
              <a:spcAft>
                <a:spcPts val="0"/>
              </a:spcAft>
              <a:buSzPct val="100000"/>
              <a:buAutoNum type="arabicPeriod"/>
            </a:pPr>
            <a:r>
              <a:rPr lang="en" sz="1644"/>
              <a:t>Understand human intent when the speech is command-like and conversational depending upon the perceived intent the robot must perform accordingly.</a:t>
            </a:r>
            <a:endParaRPr sz="1644"/>
          </a:p>
          <a:p>
            <a:pPr indent="-317381" lvl="0" marL="457200" rtl="0" algn="l">
              <a:spcBef>
                <a:spcPts val="0"/>
              </a:spcBef>
              <a:spcAft>
                <a:spcPts val="0"/>
              </a:spcAft>
              <a:buSzPct val="100000"/>
              <a:buAutoNum type="arabicPeriod"/>
            </a:pPr>
            <a:r>
              <a:rPr lang="en" sz="1644"/>
              <a:t>When a speech is provided containing ambiguity of intent the robot must communicate and ask for clear commands or ask further questions to clear ambiguity.</a:t>
            </a:r>
            <a:endParaRPr sz="1644"/>
          </a:p>
          <a:p>
            <a:pPr indent="0" lvl="0" marL="0" rtl="0" algn="l">
              <a:spcBef>
                <a:spcPts val="1200"/>
              </a:spcBef>
              <a:spcAft>
                <a:spcPts val="0"/>
              </a:spcAft>
              <a:buNone/>
            </a:pPr>
            <a:r>
              <a:rPr lang="en" sz="1644"/>
              <a:t>Evaluation Metrics: </a:t>
            </a:r>
            <a:endParaRPr sz="1644"/>
          </a:p>
          <a:p>
            <a:pPr indent="-317381" lvl="0" marL="457200" rtl="0" algn="l">
              <a:spcBef>
                <a:spcPts val="1200"/>
              </a:spcBef>
              <a:spcAft>
                <a:spcPts val="0"/>
              </a:spcAft>
              <a:buSzPct val="100000"/>
              <a:buAutoNum type="arabicPeriod"/>
            </a:pPr>
            <a:r>
              <a:rPr lang="en" sz="1644"/>
              <a:t>Accuracy of the robot to understand different accents of humans regardless of age and gender.</a:t>
            </a:r>
            <a:endParaRPr sz="1644"/>
          </a:p>
          <a:p>
            <a:pPr indent="-317381" lvl="0" marL="457200" rtl="0" algn="l">
              <a:spcBef>
                <a:spcPts val="0"/>
              </a:spcBef>
              <a:spcAft>
                <a:spcPts val="0"/>
              </a:spcAft>
              <a:buSzPct val="100000"/>
              <a:buAutoNum type="arabicPeriod"/>
            </a:pPr>
            <a:r>
              <a:rPr lang="en" sz="1644"/>
              <a:t>Statistics of the number of times a person has to repeat speech to execute the right command.</a:t>
            </a:r>
            <a:endParaRPr sz="1644"/>
          </a:p>
          <a:p>
            <a:pPr indent="-317381" lvl="0" marL="457200" rtl="0" algn="l">
              <a:spcBef>
                <a:spcPts val="0"/>
              </a:spcBef>
              <a:spcAft>
                <a:spcPts val="0"/>
              </a:spcAft>
              <a:buSzPct val="100000"/>
              <a:buAutoNum type="arabicPeriod"/>
            </a:pPr>
            <a:r>
              <a:rPr lang="en" sz="1644"/>
              <a:t>Accuracy of intent</a:t>
            </a:r>
            <a:endParaRPr sz="1644"/>
          </a:p>
          <a:p>
            <a:pPr indent="-317381" lvl="0" marL="457200" rtl="0" algn="l">
              <a:spcBef>
                <a:spcPts val="0"/>
              </a:spcBef>
              <a:spcAft>
                <a:spcPts val="0"/>
              </a:spcAft>
              <a:buSzPct val="100000"/>
              <a:buAutoNum type="arabicPeriod"/>
            </a:pPr>
            <a:r>
              <a:rPr lang="en" sz="1644"/>
              <a:t>User rating on collaboration with the robot and the effort in communication.</a:t>
            </a:r>
            <a:endParaRPr sz="1644"/>
          </a:p>
          <a:p>
            <a:pPr indent="-317381" lvl="0" marL="457200" rtl="0" algn="l">
              <a:spcBef>
                <a:spcPts val="0"/>
              </a:spcBef>
              <a:spcAft>
                <a:spcPts val="0"/>
              </a:spcAft>
              <a:buSzPct val="100000"/>
              <a:buAutoNum type="arabicPeriod"/>
            </a:pPr>
            <a:r>
              <a:rPr lang="en" sz="1644"/>
              <a:t>Performance analysis of Speech Recognition, Semantic Analysis &amp; Speech synthesis.</a:t>
            </a:r>
            <a:r>
              <a:rPr lang="en"/>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Devices</a:t>
            </a:r>
            <a:endParaRPr b="1"/>
          </a:p>
        </p:txBody>
      </p:sp>
      <p:sp>
        <p:nvSpPr>
          <p:cNvPr id="237" name="Google Shape;237;p25"/>
          <p:cNvSpPr txBox="1"/>
          <p:nvPr>
            <p:ph idx="1" type="body"/>
          </p:nvPr>
        </p:nvSpPr>
        <p:spPr>
          <a:xfrm>
            <a:off x="1193325" y="158057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Simulation: Unity Engine</a:t>
            </a:r>
            <a:endParaRPr sz="1700"/>
          </a:p>
          <a:p>
            <a:pPr indent="0" lvl="0" marL="0" rtl="0" algn="l">
              <a:spcBef>
                <a:spcPts val="1200"/>
              </a:spcBef>
              <a:spcAft>
                <a:spcPts val="0"/>
              </a:spcAft>
              <a:buNone/>
            </a:pPr>
            <a:r>
              <a:rPr lang="en" sz="1700"/>
              <a:t>Robot: Nursing Robot (Freight)</a:t>
            </a:r>
            <a:endParaRPr sz="1700"/>
          </a:p>
          <a:p>
            <a:pPr indent="0" lvl="0" marL="0" rtl="0" algn="l">
              <a:spcBef>
                <a:spcPts val="1200"/>
              </a:spcBef>
              <a:spcAft>
                <a:spcPts val="1200"/>
              </a:spcAft>
              <a:buNone/>
            </a:pPr>
            <a:r>
              <a:rPr lang="en" sz="1700"/>
              <a:t>Tools: ROS, ASR (Picovoice) </a:t>
            </a:r>
            <a:br>
              <a:rPr lang="en" sz="1700"/>
            </a:br>
            <a:r>
              <a:rPr lang="en" sz="1700"/>
              <a:t>           &amp; NLP (Picovoice).</a:t>
            </a:r>
            <a:endParaRPr sz="1700"/>
          </a:p>
        </p:txBody>
      </p:sp>
      <p:pic>
        <p:nvPicPr>
          <p:cNvPr id="238" name="Google Shape;238;p25"/>
          <p:cNvPicPr preferRelativeResize="0"/>
          <p:nvPr/>
        </p:nvPicPr>
        <p:blipFill rotWithShape="1">
          <a:blip r:embed="rId3">
            <a:alphaModFix/>
          </a:blip>
          <a:srcRect b="0" l="14769" r="36519" t="0"/>
          <a:stretch/>
        </p:blipFill>
        <p:spPr>
          <a:xfrm>
            <a:off x="4572000" y="998000"/>
            <a:ext cx="3433350" cy="2990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6"/>
          <p:cNvSpPr txBox="1"/>
          <p:nvPr>
            <p:ph type="title"/>
          </p:nvPr>
        </p:nvSpPr>
        <p:spPr>
          <a:xfrm>
            <a:off x="1145100" y="393750"/>
            <a:ext cx="7038900" cy="67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Result</a:t>
            </a:r>
            <a:endParaRPr b="1"/>
          </a:p>
        </p:txBody>
      </p:sp>
      <p:sp>
        <p:nvSpPr>
          <p:cNvPr id="244" name="Google Shape;244;p26"/>
          <p:cNvSpPr txBox="1"/>
          <p:nvPr>
            <p:ph idx="1" type="body"/>
          </p:nvPr>
        </p:nvSpPr>
        <p:spPr>
          <a:xfrm>
            <a:off x="1297450" y="1488225"/>
            <a:ext cx="3571800" cy="2990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Task done:</a:t>
            </a:r>
            <a:endParaRPr/>
          </a:p>
          <a:p>
            <a:pPr indent="-311150" lvl="0" marL="457200" rtl="0" algn="l">
              <a:spcBef>
                <a:spcPts val="1200"/>
              </a:spcBef>
              <a:spcAft>
                <a:spcPts val="0"/>
              </a:spcAft>
              <a:buSzPts val="1300"/>
              <a:buAutoNum type="arabicPeriod"/>
            </a:pPr>
            <a:r>
              <a:rPr lang="en"/>
              <a:t>Executed Pick and Place Tutorial by Unity-Robotics-Hub.</a:t>
            </a:r>
            <a:endParaRPr/>
          </a:p>
          <a:p>
            <a:pPr indent="-311150" lvl="0" marL="457200" rtl="0" algn="l">
              <a:spcBef>
                <a:spcPts val="0"/>
              </a:spcBef>
              <a:spcAft>
                <a:spcPts val="0"/>
              </a:spcAft>
              <a:buSzPts val="1300"/>
              <a:buAutoNum type="arabicPeriod"/>
            </a:pPr>
            <a:r>
              <a:rPr lang="en"/>
              <a:t>Setup Nursing Robot simulation</a:t>
            </a:r>
            <a:endParaRPr/>
          </a:p>
          <a:p>
            <a:pPr indent="-311150" lvl="0" marL="457200" rtl="0" algn="l">
              <a:spcBef>
                <a:spcPts val="0"/>
              </a:spcBef>
              <a:spcAft>
                <a:spcPts val="0"/>
              </a:spcAft>
              <a:buSzPts val="1300"/>
              <a:buAutoNum type="arabicPeriod"/>
            </a:pPr>
            <a:r>
              <a:rPr lang="en"/>
              <a:t>Added Freight robot to simulation</a:t>
            </a:r>
            <a:endParaRPr/>
          </a:p>
          <a:p>
            <a:pPr indent="-311150" lvl="0" marL="457200" rtl="0" algn="l">
              <a:spcBef>
                <a:spcPts val="0"/>
              </a:spcBef>
              <a:spcAft>
                <a:spcPts val="0"/>
              </a:spcAft>
              <a:buSzPts val="1300"/>
              <a:buAutoNum type="arabicPeriod"/>
            </a:pPr>
            <a:r>
              <a:rPr lang="en"/>
              <a:t>Visualized robot in Rviz</a:t>
            </a:r>
            <a:endParaRPr/>
          </a:p>
          <a:p>
            <a:pPr indent="0" lvl="0" marL="0" rtl="0" algn="l">
              <a:spcBef>
                <a:spcPts val="1200"/>
              </a:spcBef>
              <a:spcAft>
                <a:spcPts val="0"/>
              </a:spcAft>
              <a:buNone/>
            </a:pPr>
            <a:r>
              <a:rPr lang="en"/>
              <a:t>Learning:</a:t>
            </a:r>
            <a:endParaRPr/>
          </a:p>
          <a:p>
            <a:pPr indent="-311150" lvl="0" marL="457200" rtl="0" algn="l">
              <a:spcBef>
                <a:spcPts val="1200"/>
              </a:spcBef>
              <a:spcAft>
                <a:spcPts val="0"/>
              </a:spcAft>
              <a:buSzPts val="1300"/>
              <a:buAutoNum type="arabicPeriod"/>
            </a:pPr>
            <a:r>
              <a:rPr lang="en"/>
              <a:t>Unity installation</a:t>
            </a:r>
            <a:endParaRPr/>
          </a:p>
          <a:p>
            <a:pPr indent="-311150" lvl="0" marL="457200" rtl="0" algn="l">
              <a:spcBef>
                <a:spcPts val="0"/>
              </a:spcBef>
              <a:spcAft>
                <a:spcPts val="0"/>
              </a:spcAft>
              <a:buSzPts val="1300"/>
              <a:buAutoNum type="arabicPeriod"/>
            </a:pPr>
            <a:r>
              <a:rPr lang="en"/>
              <a:t>Running Unity and folder structure of Unity project.</a:t>
            </a:r>
            <a:endParaRPr/>
          </a:p>
          <a:p>
            <a:pPr indent="-311150" lvl="0" marL="457200" rtl="0" algn="l">
              <a:spcBef>
                <a:spcPts val="0"/>
              </a:spcBef>
              <a:spcAft>
                <a:spcPts val="0"/>
              </a:spcAft>
              <a:buSzPts val="1300"/>
              <a:buAutoNum type="arabicPeriod"/>
            </a:pPr>
            <a:r>
              <a:rPr lang="en"/>
              <a:t>Different components in Unity, and how to use them. </a:t>
            </a:r>
            <a:endParaRPr/>
          </a:p>
        </p:txBody>
      </p:sp>
      <p:sp>
        <p:nvSpPr>
          <p:cNvPr id="245" name="Google Shape;245;p26"/>
          <p:cNvSpPr txBox="1"/>
          <p:nvPr/>
        </p:nvSpPr>
        <p:spPr>
          <a:xfrm>
            <a:off x="1145100" y="953000"/>
            <a:ext cx="25719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Lato"/>
              <a:buAutoNum type="arabicPeriod"/>
            </a:pPr>
            <a:r>
              <a:rPr b="1" lang="en" sz="1600">
                <a:solidFill>
                  <a:schemeClr val="lt1"/>
                </a:solidFill>
                <a:latin typeface="Lato"/>
                <a:ea typeface="Lato"/>
                <a:cs typeface="Lato"/>
                <a:sym typeface="Lato"/>
              </a:rPr>
              <a:t>Simulation</a:t>
            </a:r>
            <a:endParaRPr b="1" sz="1600">
              <a:solidFill>
                <a:schemeClr val="lt1"/>
              </a:solidFill>
              <a:latin typeface="Lato"/>
              <a:ea typeface="Lato"/>
              <a:cs typeface="Lato"/>
              <a:sym typeface="Lato"/>
            </a:endParaRPr>
          </a:p>
        </p:txBody>
      </p:sp>
      <p:pic>
        <p:nvPicPr>
          <p:cNvPr id="246" name="Google Shape;246;p26"/>
          <p:cNvPicPr preferRelativeResize="0"/>
          <p:nvPr/>
        </p:nvPicPr>
        <p:blipFill>
          <a:blip r:embed="rId3">
            <a:alphaModFix/>
          </a:blip>
          <a:stretch>
            <a:fillRect/>
          </a:stretch>
        </p:blipFill>
        <p:spPr>
          <a:xfrm>
            <a:off x="4869250" y="480111"/>
            <a:ext cx="3816725" cy="2151188"/>
          </a:xfrm>
          <a:prstGeom prst="rect">
            <a:avLst/>
          </a:prstGeom>
          <a:noFill/>
          <a:ln>
            <a:noFill/>
          </a:ln>
        </p:spPr>
      </p:pic>
      <p:pic>
        <p:nvPicPr>
          <p:cNvPr id="247" name="Google Shape;247;p26"/>
          <p:cNvPicPr preferRelativeResize="0"/>
          <p:nvPr/>
        </p:nvPicPr>
        <p:blipFill>
          <a:blip r:embed="rId4">
            <a:alphaModFix/>
          </a:blip>
          <a:stretch>
            <a:fillRect/>
          </a:stretch>
        </p:blipFill>
        <p:spPr>
          <a:xfrm>
            <a:off x="4869244" y="2883019"/>
            <a:ext cx="3816724" cy="15958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7"/>
          <p:cNvSpPr txBox="1"/>
          <p:nvPr>
            <p:ph type="title"/>
          </p:nvPr>
        </p:nvSpPr>
        <p:spPr>
          <a:xfrm>
            <a:off x="1145100" y="393750"/>
            <a:ext cx="7038900" cy="67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R</a:t>
            </a:r>
            <a:r>
              <a:rPr b="1" lang="en"/>
              <a:t>esult</a:t>
            </a:r>
            <a:endParaRPr b="1"/>
          </a:p>
        </p:txBody>
      </p:sp>
      <p:sp>
        <p:nvSpPr>
          <p:cNvPr id="253" name="Google Shape;253;p27"/>
          <p:cNvSpPr txBox="1"/>
          <p:nvPr>
            <p:ph idx="1" type="body"/>
          </p:nvPr>
        </p:nvSpPr>
        <p:spPr>
          <a:xfrm>
            <a:off x="1297450" y="1488225"/>
            <a:ext cx="7093800" cy="2990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Task done:</a:t>
            </a:r>
            <a:endParaRPr/>
          </a:p>
          <a:p>
            <a:pPr indent="-311150" lvl="0" marL="457200" rtl="0" algn="l">
              <a:lnSpc>
                <a:spcPct val="100000"/>
              </a:lnSpc>
              <a:spcBef>
                <a:spcPts val="1200"/>
              </a:spcBef>
              <a:spcAft>
                <a:spcPts val="0"/>
              </a:spcAft>
              <a:buSzPts val="1300"/>
              <a:buAutoNum type="arabicPeriod"/>
            </a:pPr>
            <a:r>
              <a:rPr lang="en"/>
              <a:t>Speech recognition:  Tested Google ASR, IBM Watson and Picovoice to detect speech.</a:t>
            </a:r>
            <a:endParaRPr/>
          </a:p>
          <a:p>
            <a:pPr indent="0" lvl="0" marL="457200" rtl="0" algn="l">
              <a:lnSpc>
                <a:spcPct val="100000"/>
              </a:lnSpc>
              <a:spcBef>
                <a:spcPts val="0"/>
              </a:spcBef>
              <a:spcAft>
                <a:spcPts val="0"/>
              </a:spcAft>
              <a:buNone/>
            </a:pPr>
            <a:r>
              <a:rPr lang="en"/>
              <a:t>We are using Picovoice because of its high word acceptance rate of 97.6% in noisy Environment.</a:t>
            </a:r>
            <a:endParaRPr/>
          </a:p>
          <a:p>
            <a:pPr indent="-311150" lvl="0" marL="457200" rtl="0" algn="l">
              <a:lnSpc>
                <a:spcPct val="100000"/>
              </a:lnSpc>
              <a:spcBef>
                <a:spcPts val="0"/>
              </a:spcBef>
              <a:spcAft>
                <a:spcPts val="0"/>
              </a:spcAft>
              <a:buSzPts val="1300"/>
              <a:buAutoNum type="arabicPeriod"/>
            </a:pPr>
            <a:r>
              <a:rPr lang="en"/>
              <a:t>We are using Picovoice Rhino console to develop the NLP model which gives us the intent of the speech.</a:t>
            </a:r>
            <a:endParaRPr/>
          </a:p>
          <a:p>
            <a:pPr indent="-311150" lvl="0" marL="457200" rtl="0" algn="l">
              <a:lnSpc>
                <a:spcPct val="100000"/>
              </a:lnSpc>
              <a:spcBef>
                <a:spcPts val="0"/>
              </a:spcBef>
              <a:spcAft>
                <a:spcPts val="0"/>
              </a:spcAft>
              <a:buSzPts val="1300"/>
              <a:buAutoNum type="arabicPeriod"/>
            </a:pPr>
            <a:r>
              <a:rPr lang="en" sz="1308"/>
              <a:t>Collected dataset to train Picovoice Rhino model. (</a:t>
            </a:r>
            <a:r>
              <a:rPr lang="en" sz="1308" u="sng">
                <a:solidFill>
                  <a:schemeClr val="hlink"/>
                </a:solidFill>
                <a:hlinkClick r:id="rId3"/>
              </a:rPr>
              <a:t>Link</a:t>
            </a:r>
            <a:r>
              <a:rPr lang="en" sz="1308"/>
              <a:t>)</a:t>
            </a:r>
            <a:endParaRPr sz="1308"/>
          </a:p>
          <a:p>
            <a:pPr indent="-311665" lvl="0" marL="457200" rtl="0" algn="l">
              <a:lnSpc>
                <a:spcPct val="100000"/>
              </a:lnSpc>
              <a:spcBef>
                <a:spcPts val="0"/>
              </a:spcBef>
              <a:spcAft>
                <a:spcPts val="0"/>
              </a:spcAft>
              <a:buSzPts val="1308"/>
              <a:buAutoNum type="arabicPeriod"/>
            </a:pPr>
            <a:r>
              <a:rPr lang="en" sz="1308"/>
              <a:t>Created a script that listens to wake word “Jarvis”, listens to the speech command, generates intent message using the trained model and publishes the navigation goal.</a:t>
            </a:r>
            <a:endParaRPr sz="1308"/>
          </a:p>
          <a:p>
            <a:pPr indent="0" lvl="0" marL="457200" rtl="0" algn="l">
              <a:lnSpc>
                <a:spcPct val="100000"/>
              </a:lnSpc>
              <a:spcBef>
                <a:spcPts val="0"/>
              </a:spcBef>
              <a:spcAft>
                <a:spcPts val="0"/>
              </a:spcAft>
              <a:buNone/>
            </a:pPr>
            <a:r>
              <a:rPr lang="en" sz="1308"/>
              <a:t> </a:t>
            </a:r>
            <a:endParaRPr sz="1308"/>
          </a:p>
          <a:p>
            <a:pPr indent="0" lvl="0" marL="0" rtl="0" algn="l">
              <a:spcBef>
                <a:spcPts val="0"/>
              </a:spcBef>
              <a:spcAft>
                <a:spcPts val="0"/>
              </a:spcAft>
              <a:buNone/>
            </a:pPr>
            <a:r>
              <a:rPr lang="en"/>
              <a:t>Learning:</a:t>
            </a:r>
            <a:endParaRPr/>
          </a:p>
          <a:p>
            <a:pPr indent="-311150" lvl="0" marL="457200" rtl="0" algn="l">
              <a:spcBef>
                <a:spcPts val="1200"/>
              </a:spcBef>
              <a:spcAft>
                <a:spcPts val="0"/>
              </a:spcAft>
              <a:buSzPts val="1300"/>
              <a:buAutoNum type="arabicPeriod"/>
            </a:pPr>
            <a:r>
              <a:rPr lang="en"/>
              <a:t>Working of Speech Recognition, Natural Language Processing, Picovoice Console, Coding in Python.</a:t>
            </a:r>
            <a:endParaRPr/>
          </a:p>
        </p:txBody>
      </p:sp>
      <p:sp>
        <p:nvSpPr>
          <p:cNvPr id="254" name="Google Shape;254;p27"/>
          <p:cNvSpPr txBox="1"/>
          <p:nvPr/>
        </p:nvSpPr>
        <p:spPr>
          <a:xfrm>
            <a:off x="1145100" y="953000"/>
            <a:ext cx="257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Lato"/>
                <a:ea typeface="Lato"/>
                <a:cs typeface="Lato"/>
                <a:sym typeface="Lato"/>
              </a:rPr>
              <a:t>2.	</a:t>
            </a:r>
            <a:r>
              <a:rPr b="1" lang="en" sz="1600">
                <a:solidFill>
                  <a:schemeClr val="lt1"/>
                </a:solidFill>
                <a:latin typeface="Lato"/>
                <a:ea typeface="Lato"/>
                <a:cs typeface="Lato"/>
                <a:sym typeface="Lato"/>
              </a:rPr>
              <a:t>Speech</a:t>
            </a:r>
            <a:endParaRPr b="1" sz="1600">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Picovoice</a:t>
            </a:r>
            <a:endParaRPr b="1"/>
          </a:p>
        </p:txBody>
      </p:sp>
      <p:pic>
        <p:nvPicPr>
          <p:cNvPr id="260" name="Google Shape;260;p28"/>
          <p:cNvPicPr preferRelativeResize="0"/>
          <p:nvPr/>
        </p:nvPicPr>
        <p:blipFill rotWithShape="1">
          <a:blip r:embed="rId3">
            <a:alphaModFix/>
          </a:blip>
          <a:srcRect b="4543" l="0" r="0" t="0"/>
          <a:stretch/>
        </p:blipFill>
        <p:spPr>
          <a:xfrm>
            <a:off x="5042925" y="1488225"/>
            <a:ext cx="3464950" cy="2964900"/>
          </a:xfrm>
          <a:prstGeom prst="rect">
            <a:avLst/>
          </a:prstGeom>
          <a:noFill/>
          <a:ln>
            <a:noFill/>
          </a:ln>
        </p:spPr>
      </p:pic>
      <p:pic>
        <p:nvPicPr>
          <p:cNvPr id="261" name="Google Shape;261;p28"/>
          <p:cNvPicPr preferRelativeResize="0"/>
          <p:nvPr/>
        </p:nvPicPr>
        <p:blipFill>
          <a:blip r:embed="rId4">
            <a:alphaModFix/>
          </a:blip>
          <a:stretch>
            <a:fillRect/>
          </a:stretch>
        </p:blipFill>
        <p:spPr>
          <a:xfrm>
            <a:off x="979775" y="1488225"/>
            <a:ext cx="3889475" cy="2964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Working of Picovoice</a:t>
            </a:r>
            <a:endParaRPr/>
          </a:p>
        </p:txBody>
      </p:sp>
      <p:sp>
        <p:nvSpPr>
          <p:cNvPr id="267" name="Google Shape;267;p29"/>
          <p:cNvSpPr txBox="1"/>
          <p:nvPr>
            <p:ph idx="1" type="body"/>
          </p:nvPr>
        </p:nvSpPr>
        <p:spPr>
          <a:xfrm>
            <a:off x="1297450" y="1488225"/>
            <a:ext cx="3571800" cy="299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8" name="Google Shape;268;p29"/>
          <p:cNvPicPr preferRelativeResize="0"/>
          <p:nvPr/>
        </p:nvPicPr>
        <p:blipFill>
          <a:blip r:embed="rId3">
            <a:alphaModFix/>
          </a:blip>
          <a:stretch>
            <a:fillRect/>
          </a:stretch>
        </p:blipFill>
        <p:spPr>
          <a:xfrm>
            <a:off x="939550" y="1450563"/>
            <a:ext cx="5521398" cy="3066025"/>
          </a:xfrm>
          <a:prstGeom prst="rect">
            <a:avLst/>
          </a:prstGeom>
          <a:noFill/>
          <a:ln>
            <a:noFill/>
          </a:ln>
        </p:spPr>
      </p:pic>
      <p:pic>
        <p:nvPicPr>
          <p:cNvPr id="269" name="Google Shape;269;p29"/>
          <p:cNvPicPr preferRelativeResize="0"/>
          <p:nvPr/>
        </p:nvPicPr>
        <p:blipFill>
          <a:blip r:embed="rId4">
            <a:alphaModFix/>
          </a:blip>
          <a:stretch>
            <a:fillRect/>
          </a:stretch>
        </p:blipFill>
        <p:spPr>
          <a:xfrm>
            <a:off x="6755225" y="1374725"/>
            <a:ext cx="1466100" cy="1588650"/>
          </a:xfrm>
          <a:prstGeom prst="rect">
            <a:avLst/>
          </a:prstGeom>
          <a:noFill/>
          <a:ln>
            <a:noFill/>
          </a:ln>
        </p:spPr>
      </p:pic>
      <p:pic>
        <p:nvPicPr>
          <p:cNvPr id="270" name="Google Shape;270;p29"/>
          <p:cNvPicPr preferRelativeResize="0"/>
          <p:nvPr/>
        </p:nvPicPr>
        <p:blipFill>
          <a:blip r:embed="rId5">
            <a:alphaModFix/>
          </a:blip>
          <a:stretch>
            <a:fillRect/>
          </a:stretch>
        </p:blipFill>
        <p:spPr>
          <a:xfrm>
            <a:off x="6755213" y="3030250"/>
            <a:ext cx="1542825" cy="1486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0"/>
          <p:cNvSpPr txBox="1"/>
          <p:nvPr>
            <p:ph type="title"/>
          </p:nvPr>
        </p:nvSpPr>
        <p:spPr>
          <a:xfrm>
            <a:off x="1145100" y="393750"/>
            <a:ext cx="7038900" cy="67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R</a:t>
            </a:r>
            <a:r>
              <a:rPr b="1" lang="en"/>
              <a:t>esult</a:t>
            </a:r>
            <a:endParaRPr b="1"/>
          </a:p>
        </p:txBody>
      </p:sp>
      <p:sp>
        <p:nvSpPr>
          <p:cNvPr id="276" name="Google Shape;276;p30"/>
          <p:cNvSpPr txBox="1"/>
          <p:nvPr>
            <p:ph idx="1" type="body"/>
          </p:nvPr>
        </p:nvSpPr>
        <p:spPr>
          <a:xfrm>
            <a:off x="1297450" y="1488225"/>
            <a:ext cx="3571800" cy="2990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Task done:</a:t>
            </a:r>
            <a:endParaRPr/>
          </a:p>
          <a:p>
            <a:pPr indent="-311150" lvl="0" marL="457200" rtl="0" algn="l">
              <a:spcBef>
                <a:spcPts val="1200"/>
              </a:spcBef>
              <a:spcAft>
                <a:spcPts val="0"/>
              </a:spcAft>
              <a:buSzPts val="1300"/>
              <a:buAutoNum type="arabicPeriod"/>
            </a:pPr>
            <a:r>
              <a:rPr lang="en"/>
              <a:t>Setup interface between ROS and Unity</a:t>
            </a:r>
            <a:endParaRPr/>
          </a:p>
          <a:p>
            <a:pPr indent="-311150" lvl="0" marL="457200" rtl="0" algn="l">
              <a:spcBef>
                <a:spcPts val="0"/>
              </a:spcBef>
              <a:spcAft>
                <a:spcPts val="0"/>
              </a:spcAft>
              <a:buSzPts val="1300"/>
              <a:buAutoNum type="arabicPeriod"/>
            </a:pPr>
            <a:r>
              <a:rPr lang="en"/>
              <a:t>Published to /cmd_vel topic via terminal and controlled the robot in Unity.</a:t>
            </a:r>
            <a:endParaRPr/>
          </a:p>
          <a:p>
            <a:pPr indent="-311150" lvl="0" marL="457200" rtl="0" algn="l">
              <a:spcBef>
                <a:spcPts val="0"/>
              </a:spcBef>
              <a:spcAft>
                <a:spcPts val="0"/>
              </a:spcAft>
              <a:buSzPts val="1300"/>
              <a:buAutoNum type="arabicPeriod"/>
            </a:pPr>
            <a:r>
              <a:rPr lang="en"/>
              <a:t>Created a script that </a:t>
            </a:r>
            <a:r>
              <a:rPr lang="en"/>
              <a:t>receives</a:t>
            </a:r>
            <a:r>
              <a:rPr lang="en"/>
              <a:t> the navigation goal and moves the robot to desired location.</a:t>
            </a:r>
            <a:endParaRPr/>
          </a:p>
          <a:p>
            <a:pPr indent="0" lvl="0" marL="0" rtl="0" algn="l">
              <a:spcBef>
                <a:spcPts val="1200"/>
              </a:spcBef>
              <a:spcAft>
                <a:spcPts val="0"/>
              </a:spcAft>
              <a:buNone/>
            </a:pPr>
            <a:r>
              <a:rPr lang="en"/>
              <a:t>Learning:</a:t>
            </a:r>
            <a:endParaRPr/>
          </a:p>
          <a:p>
            <a:pPr indent="-311150" lvl="0" marL="457200" rtl="0" algn="l">
              <a:spcBef>
                <a:spcPts val="1200"/>
              </a:spcBef>
              <a:spcAft>
                <a:spcPts val="0"/>
              </a:spcAft>
              <a:buSzPts val="1300"/>
              <a:buAutoNum type="arabicPeriod"/>
            </a:pPr>
            <a:r>
              <a:rPr lang="en"/>
              <a:t>Working and communication between ROS and Unity</a:t>
            </a:r>
            <a:endParaRPr/>
          </a:p>
          <a:p>
            <a:pPr indent="-311150" lvl="0" marL="457200" rtl="0" algn="l">
              <a:spcBef>
                <a:spcPts val="0"/>
              </a:spcBef>
              <a:spcAft>
                <a:spcPts val="0"/>
              </a:spcAft>
              <a:buSzPts val="1300"/>
              <a:buAutoNum type="arabicPeriod"/>
            </a:pPr>
            <a:r>
              <a:rPr lang="en"/>
              <a:t>Add plugin in Unity to communicate with ROS</a:t>
            </a:r>
            <a:endParaRPr/>
          </a:p>
        </p:txBody>
      </p:sp>
      <p:sp>
        <p:nvSpPr>
          <p:cNvPr id="277" name="Google Shape;277;p30"/>
          <p:cNvSpPr txBox="1"/>
          <p:nvPr/>
        </p:nvSpPr>
        <p:spPr>
          <a:xfrm>
            <a:off x="1145100" y="953000"/>
            <a:ext cx="257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Lato"/>
                <a:ea typeface="Lato"/>
                <a:cs typeface="Lato"/>
                <a:sym typeface="Lato"/>
              </a:rPr>
              <a:t>3.	Navigation</a:t>
            </a:r>
            <a:endParaRPr b="1" sz="1600">
              <a:solidFill>
                <a:schemeClr val="lt1"/>
              </a:solidFill>
              <a:latin typeface="Lato"/>
              <a:ea typeface="Lato"/>
              <a:cs typeface="Lato"/>
              <a:sym typeface="Lato"/>
            </a:endParaRPr>
          </a:p>
        </p:txBody>
      </p:sp>
      <p:pic>
        <p:nvPicPr>
          <p:cNvPr id="278" name="Google Shape;278;p30"/>
          <p:cNvPicPr preferRelativeResize="0"/>
          <p:nvPr/>
        </p:nvPicPr>
        <p:blipFill>
          <a:blip r:embed="rId3">
            <a:alphaModFix/>
          </a:blip>
          <a:stretch>
            <a:fillRect/>
          </a:stretch>
        </p:blipFill>
        <p:spPr>
          <a:xfrm>
            <a:off x="4869250" y="953000"/>
            <a:ext cx="3517525" cy="1255947"/>
          </a:xfrm>
          <a:prstGeom prst="rect">
            <a:avLst/>
          </a:prstGeom>
          <a:noFill/>
          <a:ln>
            <a:noFill/>
          </a:ln>
        </p:spPr>
      </p:pic>
      <p:pic>
        <p:nvPicPr>
          <p:cNvPr id="279" name="Google Shape;279;p30"/>
          <p:cNvPicPr preferRelativeResize="0"/>
          <p:nvPr/>
        </p:nvPicPr>
        <p:blipFill>
          <a:blip r:embed="rId4">
            <a:alphaModFix/>
          </a:blip>
          <a:stretch>
            <a:fillRect/>
          </a:stretch>
        </p:blipFill>
        <p:spPr>
          <a:xfrm>
            <a:off x="4869250" y="2319725"/>
            <a:ext cx="3517525" cy="2093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1"/>
          <p:cNvSpPr txBox="1"/>
          <p:nvPr>
            <p:ph type="title"/>
          </p:nvPr>
        </p:nvSpPr>
        <p:spPr>
          <a:xfrm>
            <a:off x="1145100" y="393750"/>
            <a:ext cx="7038900" cy="67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Result</a:t>
            </a:r>
            <a:endParaRPr b="1"/>
          </a:p>
        </p:txBody>
      </p:sp>
      <p:sp>
        <p:nvSpPr>
          <p:cNvPr id="285" name="Google Shape;285;p31"/>
          <p:cNvSpPr txBox="1"/>
          <p:nvPr/>
        </p:nvSpPr>
        <p:spPr>
          <a:xfrm>
            <a:off x="1145100" y="953000"/>
            <a:ext cx="257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Lato"/>
                <a:ea typeface="Lato"/>
                <a:cs typeface="Lato"/>
                <a:sym typeface="Lato"/>
              </a:rPr>
              <a:t>RQT_GRAPH</a:t>
            </a:r>
            <a:endParaRPr b="1" sz="1600">
              <a:solidFill>
                <a:schemeClr val="lt1"/>
              </a:solidFill>
              <a:latin typeface="Lato"/>
              <a:ea typeface="Lato"/>
              <a:cs typeface="Lato"/>
              <a:sym typeface="Lato"/>
            </a:endParaRPr>
          </a:p>
        </p:txBody>
      </p:sp>
      <p:pic>
        <p:nvPicPr>
          <p:cNvPr id="286" name="Google Shape;286;p31"/>
          <p:cNvPicPr preferRelativeResize="0"/>
          <p:nvPr/>
        </p:nvPicPr>
        <p:blipFill>
          <a:blip r:embed="rId3">
            <a:alphaModFix/>
          </a:blip>
          <a:stretch>
            <a:fillRect/>
          </a:stretch>
        </p:blipFill>
        <p:spPr>
          <a:xfrm>
            <a:off x="321450" y="1492100"/>
            <a:ext cx="8501100" cy="3189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311700" y="1973850"/>
            <a:ext cx="8520600" cy="1195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Integrating Robots with Speech </a:t>
            </a:r>
            <a:br>
              <a:rPr lang="en"/>
            </a:br>
            <a:r>
              <a:rPr lang="en"/>
              <a:t>Recognition</a:t>
            </a:r>
            <a:r>
              <a:rPr lang="en"/>
              <a:t> to Perform Tasks</a:t>
            </a:r>
            <a:endParaRPr/>
          </a:p>
        </p:txBody>
      </p:sp>
      <p:sp>
        <p:nvSpPr>
          <p:cNvPr id="142" name="Google Shape;142;p14"/>
          <p:cNvSpPr txBox="1"/>
          <p:nvPr/>
        </p:nvSpPr>
        <p:spPr>
          <a:xfrm>
            <a:off x="448050" y="3662175"/>
            <a:ext cx="742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Github Link:</a:t>
            </a:r>
            <a:r>
              <a:rPr lang="en">
                <a:solidFill>
                  <a:schemeClr val="lt1"/>
                </a:solidFill>
                <a:latin typeface="Lato"/>
                <a:ea typeface="Lato"/>
                <a:cs typeface="Lato"/>
                <a:sym typeface="Lato"/>
              </a:rPr>
              <a:t> </a:t>
            </a:r>
            <a:r>
              <a:rPr lang="en" u="sng">
                <a:solidFill>
                  <a:schemeClr val="hlink"/>
                </a:solidFill>
                <a:latin typeface="Lato"/>
                <a:ea typeface="Lato"/>
                <a:cs typeface="Lato"/>
                <a:sym typeface="Lato"/>
                <a:hlinkClick r:id="rId3"/>
              </a:rPr>
              <a:t>https://github.com/dennyboby/social_robot_navigation</a:t>
            </a:r>
            <a:endParaRPr>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Mapping</a:t>
            </a:r>
            <a:endParaRPr b="1"/>
          </a:p>
        </p:txBody>
      </p:sp>
      <p:pic>
        <p:nvPicPr>
          <p:cNvPr id="292" name="Google Shape;292;p32"/>
          <p:cNvPicPr preferRelativeResize="0"/>
          <p:nvPr/>
        </p:nvPicPr>
        <p:blipFill>
          <a:blip r:embed="rId3">
            <a:alphaModFix/>
          </a:blip>
          <a:stretch>
            <a:fillRect/>
          </a:stretch>
        </p:blipFill>
        <p:spPr>
          <a:xfrm>
            <a:off x="1283775" y="1405175"/>
            <a:ext cx="7029450" cy="1231965"/>
          </a:xfrm>
          <a:prstGeom prst="rect">
            <a:avLst/>
          </a:prstGeom>
          <a:noFill/>
          <a:ln>
            <a:noFill/>
          </a:ln>
        </p:spPr>
      </p:pic>
      <p:pic>
        <p:nvPicPr>
          <p:cNvPr id="293" name="Google Shape;293;p32"/>
          <p:cNvPicPr preferRelativeResize="0"/>
          <p:nvPr/>
        </p:nvPicPr>
        <p:blipFill>
          <a:blip r:embed="rId4">
            <a:alphaModFix/>
          </a:blip>
          <a:stretch>
            <a:fillRect/>
          </a:stretch>
        </p:blipFill>
        <p:spPr>
          <a:xfrm>
            <a:off x="1283775" y="3106100"/>
            <a:ext cx="7029450" cy="1495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3"/>
          <p:cNvSpPr txBox="1"/>
          <p:nvPr>
            <p:ph type="title"/>
          </p:nvPr>
        </p:nvSpPr>
        <p:spPr>
          <a:xfrm>
            <a:off x="1145100" y="393750"/>
            <a:ext cx="7038900" cy="67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User Study</a:t>
            </a:r>
            <a:endParaRPr b="1"/>
          </a:p>
        </p:txBody>
      </p:sp>
      <p:pic>
        <p:nvPicPr>
          <p:cNvPr id="299" name="Google Shape;299;p33"/>
          <p:cNvPicPr preferRelativeResize="0"/>
          <p:nvPr/>
        </p:nvPicPr>
        <p:blipFill rotWithShape="1">
          <a:blip r:embed="rId3">
            <a:alphaModFix/>
          </a:blip>
          <a:srcRect b="0" l="0" r="71237" t="0"/>
          <a:stretch/>
        </p:blipFill>
        <p:spPr>
          <a:xfrm>
            <a:off x="940225" y="1447950"/>
            <a:ext cx="1840749" cy="3002550"/>
          </a:xfrm>
          <a:prstGeom prst="rect">
            <a:avLst/>
          </a:prstGeom>
          <a:noFill/>
          <a:ln>
            <a:noFill/>
          </a:ln>
        </p:spPr>
      </p:pic>
      <p:pic>
        <p:nvPicPr>
          <p:cNvPr id="300" name="Google Shape;300;p33"/>
          <p:cNvPicPr preferRelativeResize="0"/>
          <p:nvPr/>
        </p:nvPicPr>
        <p:blipFill>
          <a:blip r:embed="rId4">
            <a:alphaModFix/>
          </a:blip>
          <a:stretch>
            <a:fillRect/>
          </a:stretch>
        </p:blipFill>
        <p:spPr>
          <a:xfrm>
            <a:off x="2921450" y="1484063"/>
            <a:ext cx="5650750" cy="293033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4"/>
          <p:cNvSpPr txBox="1"/>
          <p:nvPr>
            <p:ph type="title"/>
          </p:nvPr>
        </p:nvSpPr>
        <p:spPr>
          <a:xfrm>
            <a:off x="1145100" y="393750"/>
            <a:ext cx="7038900" cy="67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User Study</a:t>
            </a:r>
            <a:endParaRPr b="1"/>
          </a:p>
        </p:txBody>
      </p:sp>
      <p:pic>
        <p:nvPicPr>
          <p:cNvPr descr="Forms response chart. Question title: How well do you think the robot understood your command or intent ?. Number of responses: 6 responses." id="306" name="Google Shape;306;p34"/>
          <p:cNvPicPr preferRelativeResize="0"/>
          <p:nvPr/>
        </p:nvPicPr>
        <p:blipFill>
          <a:blip r:embed="rId3">
            <a:alphaModFix/>
          </a:blip>
          <a:stretch>
            <a:fillRect/>
          </a:stretch>
        </p:blipFill>
        <p:spPr>
          <a:xfrm>
            <a:off x="1145100" y="960300"/>
            <a:ext cx="3745750" cy="1783125"/>
          </a:xfrm>
          <a:prstGeom prst="rect">
            <a:avLst/>
          </a:prstGeom>
          <a:noFill/>
          <a:ln>
            <a:noFill/>
          </a:ln>
        </p:spPr>
      </p:pic>
      <p:pic>
        <p:nvPicPr>
          <p:cNvPr descr="Forms response chart. Question title: How well were you able to understand the robot ?. Number of responses: 6 responses." id="307" name="Google Shape;307;p34"/>
          <p:cNvPicPr preferRelativeResize="0"/>
          <p:nvPr/>
        </p:nvPicPr>
        <p:blipFill>
          <a:blip r:embed="rId4">
            <a:alphaModFix/>
          </a:blip>
          <a:stretch>
            <a:fillRect/>
          </a:stretch>
        </p:blipFill>
        <p:spPr>
          <a:xfrm>
            <a:off x="1145100" y="2960324"/>
            <a:ext cx="3745738" cy="1783125"/>
          </a:xfrm>
          <a:prstGeom prst="rect">
            <a:avLst/>
          </a:prstGeom>
          <a:noFill/>
          <a:ln>
            <a:noFill/>
          </a:ln>
        </p:spPr>
      </p:pic>
      <p:pic>
        <p:nvPicPr>
          <p:cNvPr descr="Forms response chart. Question title: How many times did you repeat yourself?. Number of responses: 6 responses." id="308" name="Google Shape;308;p34"/>
          <p:cNvPicPr preferRelativeResize="0"/>
          <p:nvPr/>
        </p:nvPicPr>
        <p:blipFill>
          <a:blip r:embed="rId5">
            <a:alphaModFix/>
          </a:blip>
          <a:stretch>
            <a:fillRect/>
          </a:stretch>
        </p:blipFill>
        <p:spPr>
          <a:xfrm>
            <a:off x="5010549" y="960300"/>
            <a:ext cx="3745750" cy="1783129"/>
          </a:xfrm>
          <a:prstGeom prst="rect">
            <a:avLst/>
          </a:prstGeom>
          <a:noFill/>
          <a:ln>
            <a:noFill/>
          </a:ln>
        </p:spPr>
      </p:pic>
      <p:pic>
        <p:nvPicPr>
          <p:cNvPr descr="Forms response chart. Question title: How good was the voice recognition ?. Number of responses: 6 responses." id="309" name="Google Shape;309;p34"/>
          <p:cNvPicPr preferRelativeResize="0"/>
          <p:nvPr/>
        </p:nvPicPr>
        <p:blipFill>
          <a:blip r:embed="rId6">
            <a:alphaModFix/>
          </a:blip>
          <a:stretch>
            <a:fillRect/>
          </a:stretch>
        </p:blipFill>
        <p:spPr>
          <a:xfrm>
            <a:off x="5010547" y="2960319"/>
            <a:ext cx="3745750" cy="178313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5"/>
          <p:cNvSpPr txBox="1"/>
          <p:nvPr>
            <p:ph type="title"/>
          </p:nvPr>
        </p:nvSpPr>
        <p:spPr>
          <a:xfrm>
            <a:off x="1145100" y="393750"/>
            <a:ext cx="7038900" cy="67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User Study</a:t>
            </a:r>
            <a:endParaRPr b="1"/>
          </a:p>
        </p:txBody>
      </p:sp>
      <p:sp>
        <p:nvSpPr>
          <p:cNvPr id="315" name="Google Shape;315;p3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pic>
        <p:nvPicPr>
          <p:cNvPr id="316" name="Google Shape;316;p35"/>
          <p:cNvPicPr preferRelativeResize="0"/>
          <p:nvPr/>
        </p:nvPicPr>
        <p:blipFill>
          <a:blip r:embed="rId3">
            <a:alphaModFix/>
          </a:blip>
          <a:stretch>
            <a:fillRect/>
          </a:stretch>
        </p:blipFill>
        <p:spPr>
          <a:xfrm>
            <a:off x="1280113" y="1244375"/>
            <a:ext cx="6768875" cy="3389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6"/>
          <p:cNvSpPr txBox="1"/>
          <p:nvPr>
            <p:ph type="title"/>
          </p:nvPr>
        </p:nvSpPr>
        <p:spPr>
          <a:xfrm>
            <a:off x="1297500" y="393750"/>
            <a:ext cx="7038900" cy="62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Progress of the Project</a:t>
            </a:r>
            <a:endParaRPr/>
          </a:p>
        </p:txBody>
      </p:sp>
      <p:sp>
        <p:nvSpPr>
          <p:cNvPr id="322" name="Google Shape;322;p36"/>
          <p:cNvSpPr/>
          <p:nvPr/>
        </p:nvSpPr>
        <p:spPr>
          <a:xfrm rot="-711236">
            <a:off x="6465750" y="2627201"/>
            <a:ext cx="1350909" cy="57662"/>
          </a:xfrm>
          <a:prstGeom prst="roundRect">
            <a:avLst>
              <a:gd fmla="val 50000" name="adj"/>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6"/>
          <p:cNvSpPr/>
          <p:nvPr/>
        </p:nvSpPr>
        <p:spPr>
          <a:xfrm flipH="1" rot="711236">
            <a:off x="5181012" y="2627201"/>
            <a:ext cx="1350909" cy="57662"/>
          </a:xfrm>
          <a:prstGeom prst="roundRect">
            <a:avLst>
              <a:gd fmla="val 50000" name="adj"/>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36"/>
          <p:cNvGrpSpPr/>
          <p:nvPr/>
        </p:nvGrpSpPr>
        <p:grpSpPr>
          <a:xfrm>
            <a:off x="5586175" y="2683244"/>
            <a:ext cx="1712700" cy="1230715"/>
            <a:chOff x="5796625" y="2541798"/>
            <a:chExt cx="1712700" cy="1230715"/>
          </a:xfrm>
        </p:grpSpPr>
        <p:sp>
          <p:nvSpPr>
            <p:cNvPr id="325" name="Google Shape;325;p36"/>
            <p:cNvSpPr/>
            <p:nvPr/>
          </p:nvSpPr>
          <p:spPr>
            <a:xfrm rot="-1789476">
              <a:off x="6572742" y="2571072"/>
              <a:ext cx="160451" cy="160451"/>
            </a:xfrm>
            <a:prstGeom prst="ellipse">
              <a:avLst/>
            </a:prstGeom>
            <a:solidFill>
              <a:schemeClr val="lt1"/>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6"/>
            <p:cNvSpPr/>
            <p:nvPr/>
          </p:nvSpPr>
          <p:spPr>
            <a:xfrm>
              <a:off x="5796625" y="3069013"/>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7" name="Google Shape;327;p36"/>
            <p:cNvSpPr txBox="1"/>
            <p:nvPr/>
          </p:nvSpPr>
          <p:spPr>
            <a:xfrm>
              <a:off x="5840875" y="3106213"/>
              <a:ext cx="1624200" cy="624600"/>
            </a:xfrm>
            <a:prstGeom prst="rect">
              <a:avLst/>
            </a:prstGeom>
            <a:solidFill>
              <a:srgbClr val="701C7F"/>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lt1"/>
                  </a:solidFill>
                  <a:latin typeface="Roboto"/>
                  <a:ea typeface="Roboto"/>
                  <a:cs typeface="Roboto"/>
                  <a:sym typeface="Roboto"/>
                </a:rPr>
                <a:t>Integrating with ROS and Unity to make the robot </a:t>
              </a:r>
              <a:r>
                <a:rPr lang="en" sz="800">
                  <a:solidFill>
                    <a:schemeClr val="lt1"/>
                  </a:solidFill>
                  <a:latin typeface="Roboto"/>
                  <a:ea typeface="Roboto"/>
                  <a:cs typeface="Roboto"/>
                  <a:sym typeface="Roboto"/>
                </a:rPr>
                <a:t>perform the task/command</a:t>
              </a:r>
              <a:r>
                <a:rPr lang="en" sz="800">
                  <a:solidFill>
                    <a:srgbClr val="5E5E5E"/>
                  </a:solidFill>
                  <a:latin typeface="Roboto"/>
                  <a:ea typeface="Roboto"/>
                  <a:cs typeface="Roboto"/>
                  <a:sym typeface="Roboto"/>
                </a:rPr>
                <a:t>.</a:t>
              </a:r>
              <a:endParaRPr sz="800">
                <a:solidFill>
                  <a:srgbClr val="5E5E5E"/>
                </a:solidFill>
              </a:endParaRPr>
            </a:p>
          </p:txBody>
        </p:sp>
        <p:sp>
          <p:nvSpPr>
            <p:cNvPr id="328" name="Google Shape;328;p36"/>
            <p:cNvSpPr/>
            <p:nvPr/>
          </p:nvSpPr>
          <p:spPr>
            <a:xfrm>
              <a:off x="6607975" y="3004364"/>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36"/>
          <p:cNvSpPr/>
          <p:nvPr/>
        </p:nvSpPr>
        <p:spPr>
          <a:xfrm rot="-711236">
            <a:off x="3899938" y="2627201"/>
            <a:ext cx="1350909" cy="57662"/>
          </a:xfrm>
          <a:prstGeom prst="roundRect">
            <a:avLst>
              <a:gd fmla="val 50000" name="adj"/>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6"/>
          <p:cNvSpPr/>
          <p:nvPr/>
        </p:nvSpPr>
        <p:spPr>
          <a:xfrm flipH="1" rot="711236">
            <a:off x="2608258" y="2627201"/>
            <a:ext cx="1350909" cy="57662"/>
          </a:xfrm>
          <a:prstGeom prst="roundRect">
            <a:avLst>
              <a:gd fmla="val 50000" name="adj"/>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36"/>
          <p:cNvGrpSpPr/>
          <p:nvPr/>
        </p:nvGrpSpPr>
        <p:grpSpPr>
          <a:xfrm>
            <a:off x="3076688" y="2683244"/>
            <a:ext cx="1712700" cy="1230715"/>
            <a:chOff x="3021975" y="2541798"/>
            <a:chExt cx="1712700" cy="1230715"/>
          </a:xfrm>
        </p:grpSpPr>
        <p:sp>
          <p:nvSpPr>
            <p:cNvPr id="332" name="Google Shape;332;p36"/>
            <p:cNvSpPr txBox="1"/>
            <p:nvPr/>
          </p:nvSpPr>
          <p:spPr>
            <a:xfrm>
              <a:off x="3360337" y="2735579"/>
              <a:ext cx="10035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800">
                  <a:solidFill>
                    <a:schemeClr val="lt1"/>
                  </a:solidFill>
                  <a:latin typeface="Roboto"/>
                  <a:ea typeface="Roboto"/>
                  <a:cs typeface="Roboto"/>
                  <a:sym typeface="Roboto"/>
                </a:rPr>
                <a:t>Command Data</a:t>
              </a:r>
              <a:endParaRPr b="1" sz="800">
                <a:solidFill>
                  <a:schemeClr val="lt1"/>
                </a:solidFill>
                <a:latin typeface="Roboto"/>
                <a:ea typeface="Roboto"/>
                <a:cs typeface="Roboto"/>
                <a:sym typeface="Roboto"/>
              </a:endParaRPr>
            </a:p>
            <a:p>
              <a:pPr indent="0" lvl="0" marL="0" rtl="0" algn="ctr">
                <a:lnSpc>
                  <a:spcPct val="115000"/>
                </a:lnSpc>
                <a:spcBef>
                  <a:spcPts val="1600"/>
                </a:spcBef>
                <a:spcAft>
                  <a:spcPts val="1600"/>
                </a:spcAft>
                <a:buNone/>
              </a:pPr>
              <a:r>
                <a:t/>
              </a:r>
              <a:endParaRPr b="1" sz="800">
                <a:solidFill>
                  <a:schemeClr val="lt1"/>
                </a:solidFill>
                <a:latin typeface="Roboto"/>
                <a:ea typeface="Roboto"/>
                <a:cs typeface="Roboto"/>
                <a:sym typeface="Roboto"/>
              </a:endParaRPr>
            </a:p>
          </p:txBody>
        </p:sp>
        <p:sp>
          <p:nvSpPr>
            <p:cNvPr id="333" name="Google Shape;333;p36"/>
            <p:cNvSpPr/>
            <p:nvPr/>
          </p:nvSpPr>
          <p:spPr>
            <a:xfrm rot="-1789476">
              <a:off x="3798091" y="2571072"/>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6"/>
            <p:cNvSpPr/>
            <p:nvPr/>
          </p:nvSpPr>
          <p:spPr>
            <a:xfrm>
              <a:off x="3021975" y="3069013"/>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5" name="Google Shape;335;p36"/>
            <p:cNvSpPr txBox="1"/>
            <p:nvPr/>
          </p:nvSpPr>
          <p:spPr>
            <a:xfrm>
              <a:off x="3066225" y="3106213"/>
              <a:ext cx="1624200" cy="6246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900">
                  <a:solidFill>
                    <a:srgbClr val="FFFFFF"/>
                  </a:solidFill>
                  <a:latin typeface="Roboto"/>
                  <a:ea typeface="Roboto"/>
                  <a:cs typeface="Roboto"/>
                  <a:sym typeface="Roboto"/>
                </a:rPr>
                <a:t>Data-set of Command </a:t>
              </a:r>
              <a:r>
                <a:rPr lang="en" sz="900">
                  <a:solidFill>
                    <a:srgbClr val="FFFFFF"/>
                  </a:solidFill>
                  <a:latin typeface="Roboto"/>
                  <a:ea typeface="Roboto"/>
                  <a:cs typeface="Roboto"/>
                  <a:sym typeface="Roboto"/>
                </a:rPr>
                <a:t>formation (survey) and Analysis of the sentences.</a:t>
              </a:r>
              <a:endParaRPr sz="900">
                <a:solidFill>
                  <a:srgbClr val="FFFFFF"/>
                </a:solidFill>
              </a:endParaRPr>
            </a:p>
          </p:txBody>
        </p:sp>
        <p:sp>
          <p:nvSpPr>
            <p:cNvPr id="336" name="Google Shape;336;p36"/>
            <p:cNvSpPr/>
            <p:nvPr/>
          </p:nvSpPr>
          <p:spPr>
            <a:xfrm>
              <a:off x="3833325" y="3004364"/>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36"/>
          <p:cNvSpPr/>
          <p:nvPr/>
        </p:nvSpPr>
        <p:spPr>
          <a:xfrm rot="-711236">
            <a:off x="1334133" y="2627201"/>
            <a:ext cx="1350909" cy="57662"/>
          </a:xfrm>
          <a:prstGeom prst="roundRect">
            <a:avLst>
              <a:gd fmla="val 50000" name="adj"/>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36"/>
          <p:cNvGrpSpPr/>
          <p:nvPr/>
        </p:nvGrpSpPr>
        <p:grpSpPr>
          <a:xfrm>
            <a:off x="1789875" y="1149922"/>
            <a:ext cx="1712700" cy="1235290"/>
            <a:chOff x="1637475" y="1219945"/>
            <a:chExt cx="1712700" cy="1041384"/>
          </a:xfrm>
        </p:grpSpPr>
        <p:sp>
          <p:nvSpPr>
            <p:cNvPr id="339" name="Google Shape;339;p36"/>
            <p:cNvSpPr/>
            <p:nvPr/>
          </p:nvSpPr>
          <p:spPr>
            <a:xfrm>
              <a:off x="1637475" y="1219945"/>
              <a:ext cx="1712700" cy="6213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0" name="Google Shape;340;p36"/>
            <p:cNvSpPr txBox="1"/>
            <p:nvPr/>
          </p:nvSpPr>
          <p:spPr>
            <a:xfrm>
              <a:off x="1945425" y="1919029"/>
              <a:ext cx="1045500" cy="34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lt1"/>
                  </a:solidFill>
                  <a:latin typeface="Roboto"/>
                  <a:ea typeface="Roboto"/>
                  <a:cs typeface="Roboto"/>
                  <a:sym typeface="Roboto"/>
                </a:rPr>
                <a:t>Speech Recognition</a:t>
              </a:r>
              <a:endParaRPr b="1" sz="800">
                <a:solidFill>
                  <a:schemeClr val="lt1"/>
                </a:solidFill>
                <a:latin typeface="Roboto"/>
                <a:ea typeface="Roboto"/>
                <a:cs typeface="Roboto"/>
                <a:sym typeface="Roboto"/>
              </a:endParaRPr>
            </a:p>
          </p:txBody>
        </p:sp>
        <p:sp>
          <p:nvSpPr>
            <p:cNvPr id="341" name="Google Shape;341;p36"/>
            <p:cNvSpPr/>
            <p:nvPr/>
          </p:nvSpPr>
          <p:spPr>
            <a:xfrm rot="10800000">
              <a:off x="2448800" y="1919036"/>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6"/>
            <p:cNvSpPr txBox="1"/>
            <p:nvPr/>
          </p:nvSpPr>
          <p:spPr>
            <a:xfrm>
              <a:off x="1681725" y="1257134"/>
              <a:ext cx="1624200" cy="5523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000">
                  <a:solidFill>
                    <a:srgbClr val="FFFFFF"/>
                  </a:solidFill>
                  <a:latin typeface="Roboto"/>
                  <a:ea typeface="Roboto"/>
                  <a:cs typeface="Roboto"/>
                  <a:sym typeface="Roboto"/>
                </a:rPr>
                <a:t>Speech to </a:t>
              </a:r>
              <a:r>
                <a:rPr lang="en" sz="1000">
                  <a:solidFill>
                    <a:srgbClr val="FFFFFF"/>
                  </a:solidFill>
                  <a:latin typeface="Roboto"/>
                  <a:ea typeface="Roboto"/>
                  <a:cs typeface="Roboto"/>
                  <a:sym typeface="Roboto"/>
                </a:rPr>
                <a:t>audio</a:t>
              </a:r>
              <a:r>
                <a:rPr lang="en" sz="1000">
                  <a:solidFill>
                    <a:srgbClr val="FFFFFF"/>
                  </a:solidFill>
                  <a:latin typeface="Roboto"/>
                  <a:ea typeface="Roboto"/>
                  <a:cs typeface="Roboto"/>
                  <a:sym typeface="Roboto"/>
                </a:rPr>
                <a:t> file.           Audio to text.</a:t>
              </a:r>
              <a:endParaRPr sz="1000">
                <a:solidFill>
                  <a:srgbClr val="FFFFFF"/>
                </a:solidFill>
                <a:latin typeface="Roboto"/>
                <a:ea typeface="Roboto"/>
                <a:cs typeface="Roboto"/>
                <a:sym typeface="Roboto"/>
              </a:endParaRPr>
            </a:p>
          </p:txBody>
        </p:sp>
      </p:grpSp>
      <p:sp>
        <p:nvSpPr>
          <p:cNvPr id="343" name="Google Shape;343;p36"/>
          <p:cNvSpPr/>
          <p:nvPr/>
        </p:nvSpPr>
        <p:spPr>
          <a:xfrm rot="-1789476">
            <a:off x="2566003" y="2439093"/>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36"/>
          <p:cNvGrpSpPr/>
          <p:nvPr/>
        </p:nvGrpSpPr>
        <p:grpSpPr>
          <a:xfrm>
            <a:off x="4333100" y="1382072"/>
            <a:ext cx="1712700" cy="1246754"/>
            <a:chOff x="4409300" y="1219942"/>
            <a:chExt cx="1712700" cy="1246754"/>
          </a:xfrm>
        </p:grpSpPr>
        <p:sp>
          <p:nvSpPr>
            <p:cNvPr id="345" name="Google Shape;345;p36"/>
            <p:cNvSpPr/>
            <p:nvPr/>
          </p:nvSpPr>
          <p:spPr>
            <a:xfrm rot="-1789476">
              <a:off x="5185416" y="2276970"/>
              <a:ext cx="160451" cy="160451"/>
            </a:xfrm>
            <a:prstGeom prst="ellipse">
              <a:avLst/>
            </a:prstGeom>
            <a:solidFill>
              <a:schemeClr val="lt1"/>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6"/>
            <p:cNvSpPr/>
            <p:nvPr/>
          </p:nvSpPr>
          <p:spPr>
            <a:xfrm>
              <a:off x="4409300" y="1219942"/>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7" name="Google Shape;347;p36"/>
            <p:cNvSpPr/>
            <p:nvPr/>
          </p:nvSpPr>
          <p:spPr>
            <a:xfrm rot="10800000">
              <a:off x="5220625" y="1919036"/>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01C7F"/>
                </a:solidFill>
              </a:endParaRPr>
            </a:p>
          </p:txBody>
        </p:sp>
        <p:sp>
          <p:nvSpPr>
            <p:cNvPr id="348" name="Google Shape;348;p36"/>
            <p:cNvSpPr txBox="1"/>
            <p:nvPr/>
          </p:nvSpPr>
          <p:spPr>
            <a:xfrm>
              <a:off x="4453550" y="1257142"/>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lt1"/>
                  </a:solidFill>
                  <a:latin typeface="Roboto"/>
                  <a:ea typeface="Roboto"/>
                  <a:cs typeface="Roboto"/>
                  <a:sym typeface="Roboto"/>
                </a:rPr>
                <a:t>Semantic Analysis: Understanding the intent of the spoken sentence</a:t>
              </a:r>
              <a:endParaRPr sz="800">
                <a:solidFill>
                  <a:schemeClr val="lt1"/>
                </a:solidFill>
                <a:latin typeface="Roboto"/>
                <a:ea typeface="Roboto"/>
                <a:cs typeface="Roboto"/>
                <a:sym typeface="Roboto"/>
              </a:endParaRPr>
            </a:p>
          </p:txBody>
        </p:sp>
      </p:grpSp>
      <p:sp>
        <p:nvSpPr>
          <p:cNvPr id="349" name="Google Shape;349;p36"/>
          <p:cNvSpPr txBox="1"/>
          <p:nvPr/>
        </p:nvSpPr>
        <p:spPr>
          <a:xfrm>
            <a:off x="7269475" y="1837950"/>
            <a:ext cx="1280100" cy="554100"/>
          </a:xfrm>
          <a:prstGeom prst="rect">
            <a:avLst/>
          </a:prstGeom>
          <a:solidFill>
            <a:srgbClr val="701C7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Lato"/>
                <a:ea typeface="Lato"/>
                <a:cs typeface="Lato"/>
                <a:sym typeface="Lato"/>
              </a:rPr>
              <a:t>Working towards Extended Goals and User Survey</a:t>
            </a:r>
            <a:endParaRPr sz="800">
              <a:solidFill>
                <a:schemeClr val="lt1"/>
              </a:solidFill>
              <a:latin typeface="Lato"/>
              <a:ea typeface="Lato"/>
              <a:cs typeface="Lato"/>
              <a:sym typeface="Lato"/>
            </a:endParaRPr>
          </a:p>
        </p:txBody>
      </p:sp>
      <p:sp>
        <p:nvSpPr>
          <p:cNvPr id="350" name="Google Shape;350;p36"/>
          <p:cNvSpPr/>
          <p:nvPr/>
        </p:nvSpPr>
        <p:spPr>
          <a:xfrm rot="10800000">
            <a:off x="7864525" y="2385190"/>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01C7F"/>
              </a:solidFill>
            </a:endParaRPr>
          </a:p>
        </p:txBody>
      </p:sp>
      <p:sp>
        <p:nvSpPr>
          <p:cNvPr id="351" name="Google Shape;351;p36"/>
          <p:cNvSpPr txBox="1"/>
          <p:nvPr/>
        </p:nvSpPr>
        <p:spPr>
          <a:xfrm>
            <a:off x="7877550" y="2587750"/>
            <a:ext cx="973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SUCCESS !</a:t>
            </a:r>
            <a:endParaRPr sz="1300">
              <a:solidFill>
                <a:schemeClr val="l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Objectives of Learning</a:t>
            </a:r>
            <a:endParaRPr b="1"/>
          </a:p>
        </p:txBody>
      </p:sp>
      <p:sp>
        <p:nvSpPr>
          <p:cNvPr id="357" name="Google Shape;357;p37"/>
          <p:cNvSpPr txBox="1"/>
          <p:nvPr>
            <p:ph idx="1" type="body"/>
          </p:nvPr>
        </p:nvSpPr>
        <p:spPr>
          <a:xfrm>
            <a:off x="1052550" y="16192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500"/>
          </a:p>
          <a:p>
            <a:pPr indent="0" lvl="0" marL="0" rtl="0" algn="l">
              <a:spcBef>
                <a:spcPts val="1200"/>
              </a:spcBef>
              <a:spcAft>
                <a:spcPts val="0"/>
              </a:spcAft>
              <a:buNone/>
            </a:pPr>
            <a:r>
              <a:t/>
            </a:r>
            <a:endParaRPr sz="1500"/>
          </a:p>
          <a:p>
            <a:pPr indent="0" lvl="0" marL="0" rtl="0" algn="l">
              <a:spcBef>
                <a:spcPts val="1200"/>
              </a:spcBef>
              <a:spcAft>
                <a:spcPts val="1200"/>
              </a:spcAft>
              <a:buNone/>
            </a:pPr>
            <a:r>
              <a:rPr lang="en"/>
              <a:t> </a:t>
            </a:r>
            <a:endParaRPr/>
          </a:p>
        </p:txBody>
      </p:sp>
      <p:graphicFrame>
        <p:nvGraphicFramePr>
          <p:cNvPr id="358" name="Google Shape;358;p37"/>
          <p:cNvGraphicFramePr/>
          <p:nvPr/>
        </p:nvGraphicFramePr>
        <p:xfrm>
          <a:off x="1122225" y="1071913"/>
          <a:ext cx="3000000" cy="3000000"/>
        </p:xfrm>
        <a:graphic>
          <a:graphicData uri="http://schemas.openxmlformats.org/drawingml/2006/table">
            <a:tbl>
              <a:tblPr>
                <a:noFill/>
                <a:tableStyleId>{A7AB1289-184C-4C42-BFA5-27A5CB0D6742}</a:tableStyleId>
              </a:tblPr>
              <a:tblGrid>
                <a:gridCol w="3484625"/>
                <a:gridCol w="3484625"/>
              </a:tblGrid>
              <a:tr h="370325">
                <a:tc>
                  <a:txBody>
                    <a:bodyPr/>
                    <a:lstStyle/>
                    <a:p>
                      <a:pPr indent="0" lvl="0" marL="0" rtl="0" algn="l">
                        <a:spcBef>
                          <a:spcPts val="0"/>
                        </a:spcBef>
                        <a:spcAft>
                          <a:spcPts val="0"/>
                        </a:spcAft>
                        <a:buNone/>
                      </a:pPr>
                      <a:r>
                        <a:rPr b="1" lang="en" sz="1500">
                          <a:solidFill>
                            <a:schemeClr val="lt1"/>
                          </a:solidFill>
                        </a:rPr>
                        <a:t>Knowledge Learning</a:t>
                      </a:r>
                      <a:endParaRPr b="1" sz="1500">
                        <a:solidFill>
                          <a:schemeClr val="lt1"/>
                        </a:solidFill>
                      </a:endParaRPr>
                    </a:p>
                  </a:txBody>
                  <a:tcPr marT="91425" marB="91425" marR="91425" marL="91425"/>
                </a:tc>
                <a:tc>
                  <a:txBody>
                    <a:bodyPr/>
                    <a:lstStyle/>
                    <a:p>
                      <a:pPr indent="0" lvl="0" marL="0" rtl="0" algn="l">
                        <a:spcBef>
                          <a:spcPts val="0"/>
                        </a:spcBef>
                        <a:spcAft>
                          <a:spcPts val="0"/>
                        </a:spcAft>
                        <a:buNone/>
                      </a:pPr>
                      <a:r>
                        <a:rPr b="1" lang="en" sz="1500">
                          <a:solidFill>
                            <a:schemeClr val="lt1"/>
                          </a:solidFill>
                        </a:rPr>
                        <a:t>Skill Learning</a:t>
                      </a:r>
                      <a:endParaRPr b="1" sz="1500">
                        <a:solidFill>
                          <a:schemeClr val="lt1"/>
                        </a:solidFill>
                      </a:endParaRPr>
                    </a:p>
                  </a:txBody>
                  <a:tcPr marT="91425" marB="91425" marR="91425" marL="91425"/>
                </a:tc>
              </a:tr>
              <a:tr h="609575">
                <a:tc>
                  <a:txBody>
                    <a:bodyPr/>
                    <a:lstStyle/>
                    <a:p>
                      <a:pPr indent="0" lvl="0" marL="0" rtl="0" algn="l">
                        <a:spcBef>
                          <a:spcPts val="0"/>
                        </a:spcBef>
                        <a:spcAft>
                          <a:spcPts val="0"/>
                        </a:spcAft>
                        <a:buNone/>
                      </a:pPr>
                      <a:r>
                        <a:rPr lang="en">
                          <a:solidFill>
                            <a:schemeClr val="lt1"/>
                          </a:solidFill>
                        </a:rPr>
                        <a:t>Basic concepts of ROS and Unity</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Integrating ROS with Unity</a:t>
                      </a:r>
                      <a:endParaRPr>
                        <a:solidFill>
                          <a:schemeClr val="lt1"/>
                        </a:solidFill>
                      </a:endParaRPr>
                    </a:p>
                  </a:txBody>
                  <a:tcPr marT="91425" marB="91425" marR="91425" marL="91425"/>
                </a:tc>
              </a:tr>
              <a:tr h="609575">
                <a:tc>
                  <a:txBody>
                    <a:bodyPr/>
                    <a:lstStyle/>
                    <a:p>
                      <a:pPr indent="0" lvl="0" marL="0" rtl="0" algn="l">
                        <a:spcBef>
                          <a:spcPts val="0"/>
                        </a:spcBef>
                        <a:spcAft>
                          <a:spcPts val="0"/>
                        </a:spcAft>
                        <a:buNone/>
                      </a:pPr>
                      <a:r>
                        <a:rPr lang="en">
                          <a:solidFill>
                            <a:schemeClr val="lt1"/>
                          </a:solidFill>
                        </a:rPr>
                        <a:t>Understanding working of NLP</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Semantic analysis of </a:t>
                      </a:r>
                      <a:r>
                        <a:rPr lang="en">
                          <a:solidFill>
                            <a:schemeClr val="lt1"/>
                          </a:solidFill>
                        </a:rPr>
                        <a:t>natural</a:t>
                      </a:r>
                      <a:r>
                        <a:rPr lang="en">
                          <a:solidFill>
                            <a:schemeClr val="lt1"/>
                          </a:solidFill>
                        </a:rPr>
                        <a:t> language</a:t>
                      </a:r>
                      <a:endParaRPr>
                        <a:solidFill>
                          <a:schemeClr val="lt1"/>
                        </a:solidFill>
                      </a:endParaRPr>
                    </a:p>
                  </a:txBody>
                  <a:tcPr marT="91425" marB="91425" marR="91425" marL="91425"/>
                </a:tc>
              </a:tr>
              <a:tr h="609575">
                <a:tc>
                  <a:txBody>
                    <a:bodyPr/>
                    <a:lstStyle/>
                    <a:p>
                      <a:pPr indent="0" lvl="0" marL="0" rtl="0" algn="l">
                        <a:lnSpc>
                          <a:spcPct val="115000"/>
                        </a:lnSpc>
                        <a:spcBef>
                          <a:spcPts val="0"/>
                        </a:spcBef>
                        <a:spcAft>
                          <a:spcPts val="1200"/>
                        </a:spcAft>
                        <a:buNone/>
                      </a:pPr>
                      <a:r>
                        <a:rPr lang="en" sz="1300">
                          <a:solidFill>
                            <a:schemeClr val="lt1"/>
                          </a:solidFill>
                          <a:latin typeface="Lato"/>
                          <a:ea typeface="Lato"/>
                          <a:cs typeface="Lato"/>
                          <a:sym typeface="Lato"/>
                        </a:rPr>
                        <a:t>Analysing different methods of speech synthesis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Develop a speech synthesis module</a:t>
                      </a:r>
                      <a:endParaRPr>
                        <a:solidFill>
                          <a:schemeClr val="lt1"/>
                        </a:solidFill>
                      </a:endParaRPr>
                    </a:p>
                  </a:txBody>
                  <a:tcPr marT="91425" marB="91425" marR="91425" marL="91425"/>
                </a:tc>
              </a:tr>
              <a:tr h="609575">
                <a:tc>
                  <a:txBody>
                    <a:bodyPr/>
                    <a:lstStyle/>
                    <a:p>
                      <a:pPr indent="0" lvl="0" marL="0" rtl="0" algn="l">
                        <a:lnSpc>
                          <a:spcPct val="115000"/>
                        </a:lnSpc>
                        <a:spcBef>
                          <a:spcPts val="0"/>
                        </a:spcBef>
                        <a:spcAft>
                          <a:spcPts val="1200"/>
                        </a:spcAft>
                        <a:buNone/>
                      </a:pPr>
                      <a:r>
                        <a:rPr lang="en" sz="1300">
                          <a:solidFill>
                            <a:schemeClr val="lt1"/>
                          </a:solidFill>
                          <a:latin typeface="Lato"/>
                          <a:ea typeface="Lato"/>
                          <a:cs typeface="Lato"/>
                          <a:sym typeface="Lato"/>
                        </a:rPr>
                        <a:t>Na</a:t>
                      </a:r>
                      <a:r>
                        <a:rPr lang="en" sz="1300">
                          <a:solidFill>
                            <a:schemeClr val="lt1"/>
                          </a:solidFill>
                          <a:latin typeface="Lato"/>
                          <a:ea typeface="Lato"/>
                          <a:cs typeface="Lato"/>
                          <a:sym typeface="Lato"/>
                        </a:rPr>
                        <a:t>vigation stack</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Implement navigation stack for our robot</a:t>
                      </a:r>
                      <a:endParaRPr>
                        <a:solidFill>
                          <a:schemeClr val="lt1"/>
                        </a:solidFill>
                      </a:endParaRPr>
                    </a:p>
                  </a:txBody>
                  <a:tcPr marT="91425" marB="91425" marR="91425" marL="91425"/>
                </a:tc>
              </a:tr>
              <a:tr h="608800">
                <a:tc>
                  <a:txBody>
                    <a:bodyPr/>
                    <a:lstStyle/>
                    <a:p>
                      <a:pPr indent="0" lvl="0" marL="0" rtl="0" algn="l">
                        <a:lnSpc>
                          <a:spcPct val="115000"/>
                        </a:lnSpc>
                        <a:spcBef>
                          <a:spcPts val="0"/>
                        </a:spcBef>
                        <a:spcAft>
                          <a:spcPts val="1200"/>
                        </a:spcAft>
                        <a:buNone/>
                      </a:pPr>
                      <a:r>
                        <a:rPr lang="en" sz="1300">
                          <a:solidFill>
                            <a:schemeClr val="lt1"/>
                          </a:solidFill>
                          <a:latin typeface="Lato"/>
                          <a:ea typeface="Lato"/>
                          <a:cs typeface="Lato"/>
                          <a:sym typeface="Lato"/>
                        </a:rPr>
                        <a:t>Understand various metrics collection methods</a:t>
                      </a:r>
                      <a:endParaRPr sz="1300">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solidFill>
                          <a:schemeClr val="lt1"/>
                        </a:solidFill>
                      </a:endParaRPr>
                    </a:p>
                  </a:txBody>
                  <a:tcPr marT="91425" marB="91425" marR="91425" marL="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Deliverables</a:t>
            </a:r>
            <a:endParaRPr b="1"/>
          </a:p>
        </p:txBody>
      </p:sp>
      <p:sp>
        <p:nvSpPr>
          <p:cNvPr id="364" name="Google Shape;364;p38"/>
          <p:cNvSpPr txBox="1"/>
          <p:nvPr>
            <p:ph idx="1" type="body"/>
          </p:nvPr>
        </p:nvSpPr>
        <p:spPr>
          <a:xfrm>
            <a:off x="880250" y="1000375"/>
            <a:ext cx="7221300" cy="3751500"/>
          </a:xfrm>
          <a:prstGeom prst="rect">
            <a:avLst/>
          </a:prstGeom>
        </p:spPr>
        <p:txBody>
          <a:bodyPr anchorCtr="0" anchor="t" bIns="91425" lIns="91425" spcFirstLastPara="1" rIns="91425" wrap="square" tIns="91425">
            <a:noAutofit/>
          </a:bodyPr>
          <a:lstStyle/>
          <a:p>
            <a:pPr indent="0" lvl="0" marL="457200" rtl="0" algn="l">
              <a:lnSpc>
                <a:spcPct val="105000"/>
              </a:lnSpc>
              <a:spcBef>
                <a:spcPts val="0"/>
              </a:spcBef>
              <a:spcAft>
                <a:spcPts val="0"/>
              </a:spcAft>
              <a:buSzPts val="852"/>
              <a:buNone/>
            </a:pPr>
            <a:r>
              <a:rPr b="1" lang="en" sz="1440" u="sng"/>
              <a:t>Baseline:</a:t>
            </a:r>
            <a:r>
              <a:rPr lang="en" sz="1440"/>
              <a:t> </a:t>
            </a:r>
            <a:endParaRPr sz="1440"/>
          </a:p>
          <a:p>
            <a:pPr indent="-320040" lvl="0" marL="914400" rtl="0" algn="l">
              <a:lnSpc>
                <a:spcPct val="105000"/>
              </a:lnSpc>
              <a:spcBef>
                <a:spcPts val="0"/>
              </a:spcBef>
              <a:spcAft>
                <a:spcPts val="0"/>
              </a:spcAft>
              <a:buSzPts val="1440"/>
              <a:buAutoNum type="arabicPeriod"/>
            </a:pPr>
            <a:r>
              <a:rPr lang="en" sz="1440"/>
              <a:t>Robot detecting speech via a trigger word/phrase.</a:t>
            </a:r>
            <a:endParaRPr sz="1440"/>
          </a:p>
          <a:p>
            <a:pPr indent="-320040" lvl="0" marL="914400" rtl="0" algn="l">
              <a:lnSpc>
                <a:spcPct val="105000"/>
              </a:lnSpc>
              <a:spcBef>
                <a:spcPts val="0"/>
              </a:spcBef>
              <a:spcAft>
                <a:spcPts val="0"/>
              </a:spcAft>
              <a:buSzPts val="1440"/>
              <a:buAutoNum type="arabicPeriod"/>
            </a:pPr>
            <a:r>
              <a:rPr lang="en" sz="1440"/>
              <a:t>Task: </a:t>
            </a:r>
            <a:endParaRPr sz="1440"/>
          </a:p>
          <a:p>
            <a:pPr indent="-320039" lvl="1" marL="1371600" rtl="0" algn="l">
              <a:lnSpc>
                <a:spcPct val="105000"/>
              </a:lnSpc>
              <a:spcBef>
                <a:spcPts val="0"/>
              </a:spcBef>
              <a:spcAft>
                <a:spcPts val="0"/>
              </a:spcAft>
              <a:buSzPts val="1440"/>
              <a:buAutoNum type="alphaLcPeriod"/>
            </a:pPr>
            <a:r>
              <a:rPr lang="en" sz="1440"/>
              <a:t>Taking an object from A to B.</a:t>
            </a:r>
            <a:endParaRPr sz="1440"/>
          </a:p>
          <a:p>
            <a:pPr indent="-320039" lvl="1" marL="1371600" rtl="0" algn="l">
              <a:lnSpc>
                <a:spcPct val="105000"/>
              </a:lnSpc>
              <a:spcBef>
                <a:spcPts val="0"/>
              </a:spcBef>
              <a:spcAft>
                <a:spcPts val="0"/>
              </a:spcAft>
              <a:buSzPts val="1440"/>
              <a:buAutoNum type="alphaLcPeriod"/>
            </a:pPr>
            <a:r>
              <a:rPr lang="en" sz="1440"/>
              <a:t>Taking an </a:t>
            </a:r>
            <a:r>
              <a:rPr lang="en" sz="1440"/>
              <a:t>object</a:t>
            </a:r>
            <a:r>
              <a:rPr lang="en" sz="1440"/>
              <a:t> from current </a:t>
            </a:r>
            <a:r>
              <a:rPr lang="en" sz="1440"/>
              <a:t>location</a:t>
            </a:r>
            <a:r>
              <a:rPr lang="en" sz="1440"/>
              <a:t> to goal location. (Guiding and Drop-off).</a:t>
            </a:r>
            <a:endParaRPr sz="1440"/>
          </a:p>
          <a:p>
            <a:pPr indent="-320040" lvl="0" marL="914400" rtl="0" algn="l">
              <a:lnSpc>
                <a:spcPct val="105000"/>
              </a:lnSpc>
              <a:spcBef>
                <a:spcPts val="0"/>
              </a:spcBef>
              <a:spcAft>
                <a:spcPts val="0"/>
              </a:spcAft>
              <a:buSzPts val="1440"/>
              <a:buAutoNum type="arabicPeriod"/>
            </a:pPr>
            <a:r>
              <a:rPr lang="en" sz="1440"/>
              <a:t>HRI: </a:t>
            </a:r>
            <a:endParaRPr sz="1440"/>
          </a:p>
          <a:p>
            <a:pPr indent="-320039" lvl="1" marL="1371600" rtl="0" algn="l">
              <a:lnSpc>
                <a:spcPct val="105000"/>
              </a:lnSpc>
              <a:spcBef>
                <a:spcPts val="0"/>
              </a:spcBef>
              <a:spcAft>
                <a:spcPts val="0"/>
              </a:spcAft>
              <a:buSzPts val="1440"/>
              <a:buAutoNum type="alphaLcPeriod"/>
            </a:pPr>
            <a:r>
              <a:rPr lang="en" sz="1440"/>
              <a:t>Understand conversational task. (Can you please show me the way to room 3?)</a:t>
            </a:r>
            <a:endParaRPr sz="1440"/>
          </a:p>
          <a:p>
            <a:pPr indent="-320039" lvl="1" marL="1371600" rtl="0" algn="l">
              <a:lnSpc>
                <a:spcPct val="105000"/>
              </a:lnSpc>
              <a:spcBef>
                <a:spcPts val="0"/>
              </a:spcBef>
              <a:spcAft>
                <a:spcPts val="0"/>
              </a:spcAft>
              <a:buSzPts val="1440"/>
              <a:buAutoNum type="alphaLcPeriod"/>
            </a:pPr>
            <a:r>
              <a:rPr lang="en" sz="1440"/>
              <a:t>Clear Ambiguity in Task. (Asks for clear instructions)</a:t>
            </a:r>
            <a:endParaRPr sz="1440"/>
          </a:p>
          <a:p>
            <a:pPr indent="-320039" lvl="1" marL="1371600" rtl="0" algn="l">
              <a:lnSpc>
                <a:spcPct val="105000"/>
              </a:lnSpc>
              <a:spcBef>
                <a:spcPts val="0"/>
              </a:spcBef>
              <a:spcAft>
                <a:spcPts val="0"/>
              </a:spcAft>
              <a:buSzPts val="1440"/>
              <a:buAutoNum type="alphaLcPeriod"/>
            </a:pPr>
            <a:r>
              <a:rPr lang="en" sz="1440"/>
              <a:t>Have Basic Conversation. (How was your day?)</a:t>
            </a:r>
            <a:endParaRPr sz="1440"/>
          </a:p>
          <a:p>
            <a:pPr indent="0" lvl="0" marL="457200" rtl="0" algn="l">
              <a:lnSpc>
                <a:spcPct val="105000"/>
              </a:lnSpc>
              <a:spcBef>
                <a:spcPts val="0"/>
              </a:spcBef>
              <a:spcAft>
                <a:spcPts val="0"/>
              </a:spcAft>
              <a:buSzPts val="852"/>
              <a:buNone/>
            </a:pPr>
            <a:r>
              <a:rPr b="1" lang="en" sz="1440" u="sng"/>
              <a:t>Stretched Goal: </a:t>
            </a:r>
            <a:endParaRPr b="1" sz="1440" u="sng"/>
          </a:p>
          <a:p>
            <a:pPr indent="-320040" lvl="0" marL="914400" rtl="0" algn="l">
              <a:lnSpc>
                <a:spcPct val="105000"/>
              </a:lnSpc>
              <a:spcBef>
                <a:spcPts val="0"/>
              </a:spcBef>
              <a:spcAft>
                <a:spcPts val="0"/>
              </a:spcAft>
              <a:buSzPts val="1440"/>
              <a:buAutoNum type="arabicPeriod"/>
            </a:pPr>
            <a:r>
              <a:rPr lang="en" sz="1440"/>
              <a:t>More Engaging Conversation. (Maintain a decent conversation)</a:t>
            </a:r>
            <a:endParaRPr sz="1440"/>
          </a:p>
          <a:p>
            <a:pPr indent="-320040" lvl="0" marL="914400" rtl="0" algn="l">
              <a:lnSpc>
                <a:spcPct val="105000"/>
              </a:lnSpc>
              <a:spcBef>
                <a:spcPts val="0"/>
              </a:spcBef>
              <a:spcAft>
                <a:spcPts val="0"/>
              </a:spcAft>
              <a:buSzPts val="1440"/>
              <a:buAutoNum type="arabicPeriod"/>
            </a:pPr>
            <a:r>
              <a:rPr lang="en" sz="1440"/>
              <a:t>Work with cases of multiple speech recognition and Noisy Environment.</a:t>
            </a:r>
            <a:endParaRPr sz="1440"/>
          </a:p>
          <a:p>
            <a:pPr indent="-320040" lvl="0" marL="914400" rtl="0" algn="l">
              <a:lnSpc>
                <a:spcPct val="105000"/>
              </a:lnSpc>
              <a:spcBef>
                <a:spcPts val="0"/>
              </a:spcBef>
              <a:spcAft>
                <a:spcPts val="0"/>
              </a:spcAft>
              <a:buSzPts val="1440"/>
              <a:buAutoNum type="arabicPeriod"/>
            </a:pPr>
            <a:r>
              <a:rPr lang="en" sz="1440"/>
              <a:t>Obstacle Avoidance / Dynamic Environment.</a:t>
            </a:r>
            <a:endParaRPr sz="144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Deliverables Achieved</a:t>
            </a:r>
            <a:endParaRPr b="1"/>
          </a:p>
        </p:txBody>
      </p:sp>
      <p:sp>
        <p:nvSpPr>
          <p:cNvPr id="370" name="Google Shape;370;p39"/>
          <p:cNvSpPr txBox="1"/>
          <p:nvPr>
            <p:ph idx="1" type="body"/>
          </p:nvPr>
        </p:nvSpPr>
        <p:spPr>
          <a:xfrm>
            <a:off x="880250" y="1000375"/>
            <a:ext cx="7221300" cy="3751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852"/>
              <a:buNone/>
            </a:pPr>
            <a:r>
              <a:rPr lang="en" sz="1440"/>
              <a:t> 	</a:t>
            </a:r>
            <a:r>
              <a:rPr b="1" lang="en" sz="1440" u="sng"/>
              <a:t>Baseline:</a:t>
            </a:r>
            <a:r>
              <a:rPr lang="en" sz="1440"/>
              <a:t> </a:t>
            </a:r>
            <a:endParaRPr sz="1440">
              <a:solidFill>
                <a:srgbClr val="00FF00"/>
              </a:solidFill>
            </a:endParaRPr>
          </a:p>
          <a:p>
            <a:pPr indent="-320040" lvl="0" marL="914400" rtl="0" algn="l">
              <a:lnSpc>
                <a:spcPct val="105000"/>
              </a:lnSpc>
              <a:spcBef>
                <a:spcPts val="0"/>
              </a:spcBef>
              <a:spcAft>
                <a:spcPts val="0"/>
              </a:spcAft>
              <a:buClr>
                <a:srgbClr val="00FF00"/>
              </a:buClr>
              <a:buSzPts val="1440"/>
              <a:buAutoNum type="arabicPeriod"/>
            </a:pPr>
            <a:r>
              <a:rPr lang="en" sz="1440">
                <a:solidFill>
                  <a:srgbClr val="00FF00"/>
                </a:solidFill>
              </a:rPr>
              <a:t>Robot detecting speech via a trigger word/phrase.</a:t>
            </a:r>
            <a:endParaRPr sz="1440">
              <a:solidFill>
                <a:srgbClr val="00FF00"/>
              </a:solidFill>
            </a:endParaRPr>
          </a:p>
          <a:p>
            <a:pPr indent="-320040" lvl="0" marL="914400" rtl="0" algn="l">
              <a:lnSpc>
                <a:spcPct val="105000"/>
              </a:lnSpc>
              <a:spcBef>
                <a:spcPts val="0"/>
              </a:spcBef>
              <a:spcAft>
                <a:spcPts val="0"/>
              </a:spcAft>
              <a:buSzPts val="1440"/>
              <a:buAutoNum type="arabicPeriod"/>
            </a:pPr>
            <a:r>
              <a:rPr lang="en" sz="1440"/>
              <a:t>Task: </a:t>
            </a:r>
            <a:endParaRPr sz="1440"/>
          </a:p>
          <a:p>
            <a:pPr indent="-320039" lvl="1" marL="1371600" rtl="0" algn="l">
              <a:lnSpc>
                <a:spcPct val="105000"/>
              </a:lnSpc>
              <a:spcBef>
                <a:spcPts val="0"/>
              </a:spcBef>
              <a:spcAft>
                <a:spcPts val="0"/>
              </a:spcAft>
              <a:buClr>
                <a:srgbClr val="00FF00"/>
              </a:buClr>
              <a:buSzPts val="1440"/>
              <a:buAutoNum type="alphaLcPeriod"/>
            </a:pPr>
            <a:r>
              <a:rPr lang="en" sz="1440">
                <a:solidFill>
                  <a:srgbClr val="00FF00"/>
                </a:solidFill>
              </a:rPr>
              <a:t>Taking an object from rooms A to B.</a:t>
            </a:r>
            <a:endParaRPr sz="1440">
              <a:solidFill>
                <a:srgbClr val="00FF00"/>
              </a:solidFill>
            </a:endParaRPr>
          </a:p>
          <a:p>
            <a:pPr indent="-320039" lvl="1" marL="1371600" rtl="0" algn="l">
              <a:lnSpc>
                <a:spcPct val="105000"/>
              </a:lnSpc>
              <a:spcBef>
                <a:spcPts val="0"/>
              </a:spcBef>
              <a:spcAft>
                <a:spcPts val="0"/>
              </a:spcAft>
              <a:buClr>
                <a:srgbClr val="00FF00"/>
              </a:buClr>
              <a:buSzPts val="1440"/>
              <a:buAutoNum type="alphaLcPeriod"/>
            </a:pPr>
            <a:r>
              <a:rPr lang="en" sz="1440">
                <a:solidFill>
                  <a:srgbClr val="00FF00"/>
                </a:solidFill>
              </a:rPr>
              <a:t>Taking an object from rooms A to B and C.</a:t>
            </a:r>
            <a:endParaRPr sz="1440">
              <a:solidFill>
                <a:srgbClr val="00FF00"/>
              </a:solidFill>
            </a:endParaRPr>
          </a:p>
          <a:p>
            <a:pPr indent="-320039" lvl="1" marL="1371600" rtl="0" algn="l">
              <a:lnSpc>
                <a:spcPct val="105000"/>
              </a:lnSpc>
              <a:spcBef>
                <a:spcPts val="0"/>
              </a:spcBef>
              <a:spcAft>
                <a:spcPts val="0"/>
              </a:spcAft>
              <a:buClr>
                <a:srgbClr val="00FF00"/>
              </a:buClr>
              <a:buSzPts val="1440"/>
              <a:buAutoNum type="alphaLcPeriod"/>
            </a:pPr>
            <a:r>
              <a:rPr lang="en" sz="1440">
                <a:solidFill>
                  <a:srgbClr val="00FF00"/>
                </a:solidFill>
              </a:rPr>
              <a:t>Taking an object from current location to goal location. (Guiding and Drop-off).</a:t>
            </a:r>
            <a:endParaRPr sz="1440">
              <a:solidFill>
                <a:srgbClr val="00FF00"/>
              </a:solidFill>
            </a:endParaRPr>
          </a:p>
          <a:p>
            <a:pPr indent="-320040" lvl="0" marL="914400" rtl="0" algn="l">
              <a:lnSpc>
                <a:spcPct val="105000"/>
              </a:lnSpc>
              <a:spcBef>
                <a:spcPts val="0"/>
              </a:spcBef>
              <a:spcAft>
                <a:spcPts val="0"/>
              </a:spcAft>
              <a:buSzPts val="1440"/>
              <a:buAutoNum type="arabicPeriod"/>
            </a:pPr>
            <a:r>
              <a:rPr lang="en" sz="1440"/>
              <a:t>HRI: </a:t>
            </a:r>
            <a:endParaRPr sz="1440"/>
          </a:p>
          <a:p>
            <a:pPr indent="-320039" lvl="1" marL="1371600" rtl="0" algn="l">
              <a:lnSpc>
                <a:spcPct val="105000"/>
              </a:lnSpc>
              <a:spcBef>
                <a:spcPts val="0"/>
              </a:spcBef>
              <a:spcAft>
                <a:spcPts val="0"/>
              </a:spcAft>
              <a:buClr>
                <a:srgbClr val="00FF00"/>
              </a:buClr>
              <a:buSzPts val="1440"/>
              <a:buAutoNum type="alphaLcPeriod"/>
            </a:pPr>
            <a:r>
              <a:rPr lang="en" sz="1440">
                <a:solidFill>
                  <a:srgbClr val="00FF00"/>
                </a:solidFill>
              </a:rPr>
              <a:t>Understand conversational task. (Can you please show me the way to room 3?)</a:t>
            </a:r>
            <a:endParaRPr sz="1440">
              <a:solidFill>
                <a:srgbClr val="00FF00"/>
              </a:solidFill>
            </a:endParaRPr>
          </a:p>
          <a:p>
            <a:pPr indent="-320039" lvl="1" marL="1371600" rtl="0" algn="l">
              <a:lnSpc>
                <a:spcPct val="105000"/>
              </a:lnSpc>
              <a:spcBef>
                <a:spcPts val="0"/>
              </a:spcBef>
              <a:spcAft>
                <a:spcPts val="0"/>
              </a:spcAft>
              <a:buClr>
                <a:srgbClr val="00FF00"/>
              </a:buClr>
              <a:buSzPts val="1440"/>
              <a:buAutoNum type="alphaLcPeriod"/>
            </a:pPr>
            <a:r>
              <a:rPr lang="en" sz="1440">
                <a:solidFill>
                  <a:srgbClr val="00FF00"/>
                </a:solidFill>
              </a:rPr>
              <a:t>Clear Ambiguity in Task. (Asks for clear instructions)</a:t>
            </a:r>
            <a:endParaRPr sz="1440">
              <a:solidFill>
                <a:srgbClr val="00FF00"/>
              </a:solidFill>
            </a:endParaRPr>
          </a:p>
          <a:p>
            <a:pPr indent="-320039" lvl="1" marL="1371600" rtl="0" algn="l">
              <a:lnSpc>
                <a:spcPct val="105000"/>
              </a:lnSpc>
              <a:spcBef>
                <a:spcPts val="0"/>
              </a:spcBef>
              <a:spcAft>
                <a:spcPts val="0"/>
              </a:spcAft>
              <a:buClr>
                <a:srgbClr val="00FF00"/>
              </a:buClr>
              <a:buSzPts val="1440"/>
              <a:buAutoNum type="alphaLcPeriod"/>
            </a:pPr>
            <a:r>
              <a:rPr lang="en" sz="1440">
                <a:solidFill>
                  <a:srgbClr val="00FF00"/>
                </a:solidFill>
              </a:rPr>
              <a:t>Have Basic Conversation. (How was your day?)</a:t>
            </a:r>
            <a:endParaRPr sz="1440">
              <a:solidFill>
                <a:srgbClr val="00FF00"/>
              </a:solidFill>
            </a:endParaRPr>
          </a:p>
          <a:p>
            <a:pPr indent="0" lvl="0" marL="457200" rtl="0" algn="l">
              <a:lnSpc>
                <a:spcPct val="105000"/>
              </a:lnSpc>
              <a:spcBef>
                <a:spcPts val="0"/>
              </a:spcBef>
              <a:spcAft>
                <a:spcPts val="0"/>
              </a:spcAft>
              <a:buSzPts val="852"/>
              <a:buNone/>
            </a:pPr>
            <a:r>
              <a:rPr b="1" lang="en" sz="1440" u="sng"/>
              <a:t>Stretched Goal: </a:t>
            </a:r>
            <a:endParaRPr b="1" sz="1440" u="sng"/>
          </a:p>
          <a:p>
            <a:pPr indent="-320040" lvl="0" marL="914400" rtl="0" algn="l">
              <a:lnSpc>
                <a:spcPct val="105000"/>
              </a:lnSpc>
              <a:spcBef>
                <a:spcPts val="0"/>
              </a:spcBef>
              <a:spcAft>
                <a:spcPts val="0"/>
              </a:spcAft>
              <a:buSzPts val="1440"/>
              <a:buAutoNum type="arabicPeriod"/>
            </a:pPr>
            <a:r>
              <a:rPr lang="en" sz="1440"/>
              <a:t>More Engaging Conversation. (Maintain a decent conversation)</a:t>
            </a:r>
            <a:endParaRPr sz="1440"/>
          </a:p>
          <a:p>
            <a:pPr indent="-320040" lvl="0" marL="914400" rtl="0" algn="l">
              <a:lnSpc>
                <a:spcPct val="105000"/>
              </a:lnSpc>
              <a:spcBef>
                <a:spcPts val="0"/>
              </a:spcBef>
              <a:spcAft>
                <a:spcPts val="0"/>
              </a:spcAft>
              <a:buClr>
                <a:srgbClr val="00FF00"/>
              </a:buClr>
              <a:buSzPts val="1440"/>
              <a:buAutoNum type="arabicPeriod"/>
            </a:pPr>
            <a:r>
              <a:rPr lang="en" sz="1440">
                <a:solidFill>
                  <a:srgbClr val="00FF00"/>
                </a:solidFill>
              </a:rPr>
              <a:t>Work with cases of multiple speech recognition and Noisy Environment.</a:t>
            </a:r>
            <a:endParaRPr sz="1440">
              <a:solidFill>
                <a:srgbClr val="00FF00"/>
              </a:solidFill>
            </a:endParaRPr>
          </a:p>
          <a:p>
            <a:pPr indent="-320040" lvl="0" marL="914400" rtl="0" algn="l">
              <a:lnSpc>
                <a:spcPct val="105000"/>
              </a:lnSpc>
              <a:spcBef>
                <a:spcPts val="0"/>
              </a:spcBef>
              <a:spcAft>
                <a:spcPts val="0"/>
              </a:spcAft>
              <a:buSzPts val="1440"/>
              <a:buAutoNum type="arabicPeriod"/>
            </a:pPr>
            <a:r>
              <a:rPr lang="en" sz="1440"/>
              <a:t>Obstacle Avoidance / Dynamic Environment.</a:t>
            </a:r>
            <a:endParaRPr sz="144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600"/>
              <a:t>Demo</a:t>
            </a:r>
            <a:endParaRPr b="1" sz="2600"/>
          </a:p>
        </p:txBody>
      </p:sp>
      <p:pic>
        <p:nvPicPr>
          <p:cNvPr id="376" name="Google Shape;376;p40" title="VID_20211212_230050.mp4">
            <a:hlinkClick r:id="rId3"/>
          </p:cNvPr>
          <p:cNvPicPr preferRelativeResize="0"/>
          <p:nvPr/>
        </p:nvPicPr>
        <p:blipFill>
          <a:blip r:embed="rId4">
            <a:alphaModFix/>
          </a:blip>
          <a:stretch>
            <a:fillRect/>
          </a:stretch>
        </p:blipFill>
        <p:spPr>
          <a:xfrm>
            <a:off x="1297500" y="999775"/>
            <a:ext cx="3151718" cy="1772850"/>
          </a:xfrm>
          <a:prstGeom prst="rect">
            <a:avLst/>
          </a:prstGeom>
          <a:noFill/>
          <a:ln>
            <a:noFill/>
          </a:ln>
        </p:spPr>
      </p:pic>
      <p:pic>
        <p:nvPicPr>
          <p:cNvPr id="377" name="Google Shape;377;p40" title="VID_20211212_202314.mp4">
            <a:hlinkClick r:id="rId5"/>
          </p:cNvPr>
          <p:cNvPicPr preferRelativeResize="0"/>
          <p:nvPr/>
        </p:nvPicPr>
        <p:blipFill>
          <a:blip r:embed="rId6">
            <a:alphaModFix/>
          </a:blip>
          <a:stretch>
            <a:fillRect/>
          </a:stretch>
        </p:blipFill>
        <p:spPr>
          <a:xfrm>
            <a:off x="5037400" y="999775"/>
            <a:ext cx="3151752" cy="1772850"/>
          </a:xfrm>
          <a:prstGeom prst="rect">
            <a:avLst/>
          </a:prstGeom>
          <a:noFill/>
          <a:ln>
            <a:noFill/>
          </a:ln>
        </p:spPr>
      </p:pic>
      <p:pic>
        <p:nvPicPr>
          <p:cNvPr id="378" name="Google Shape;378;p40" title="VID_20211212_225101.mp4">
            <a:hlinkClick r:id="rId7"/>
          </p:cNvPr>
          <p:cNvPicPr preferRelativeResize="0"/>
          <p:nvPr/>
        </p:nvPicPr>
        <p:blipFill>
          <a:blip r:embed="rId8">
            <a:alphaModFix/>
          </a:blip>
          <a:stretch>
            <a:fillRect/>
          </a:stretch>
        </p:blipFill>
        <p:spPr>
          <a:xfrm>
            <a:off x="1298539" y="2933150"/>
            <a:ext cx="3151738" cy="1772850"/>
          </a:xfrm>
          <a:prstGeom prst="rect">
            <a:avLst/>
          </a:prstGeom>
          <a:noFill/>
          <a:ln>
            <a:noFill/>
          </a:ln>
        </p:spPr>
      </p:pic>
      <p:pic>
        <p:nvPicPr>
          <p:cNvPr id="379" name="Google Shape;379;p40" title="VID_20211214_155651.mp4">
            <a:hlinkClick r:id="rId9"/>
          </p:cNvPr>
          <p:cNvPicPr preferRelativeResize="0"/>
          <p:nvPr/>
        </p:nvPicPr>
        <p:blipFill>
          <a:blip r:embed="rId10">
            <a:alphaModFix/>
          </a:blip>
          <a:stretch>
            <a:fillRect/>
          </a:stretch>
        </p:blipFill>
        <p:spPr>
          <a:xfrm>
            <a:off x="5037400" y="2933150"/>
            <a:ext cx="3151752" cy="1772850"/>
          </a:xfrm>
          <a:prstGeom prst="rect">
            <a:avLst/>
          </a:prstGeom>
          <a:noFill/>
          <a:ln>
            <a:noFill/>
          </a:ln>
        </p:spPr>
      </p:pic>
      <p:sp>
        <p:nvSpPr>
          <p:cNvPr id="380" name="Google Shape;380;p40"/>
          <p:cNvSpPr txBox="1"/>
          <p:nvPr/>
        </p:nvSpPr>
        <p:spPr>
          <a:xfrm>
            <a:off x="694350" y="4706000"/>
            <a:ext cx="824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Link: </a:t>
            </a:r>
            <a:r>
              <a:rPr lang="en" u="sng">
                <a:solidFill>
                  <a:schemeClr val="hlink"/>
                </a:solidFill>
                <a:latin typeface="Lato"/>
                <a:ea typeface="Lato"/>
                <a:cs typeface="Lato"/>
                <a:sym typeface="Lato"/>
                <a:hlinkClick r:id="rId11"/>
              </a:rPr>
              <a:t>https://drive.google.com/drive/folders/14saLGhgnFf94iduA1Lh-W2hBCulZIk1z?usp=sharing</a:t>
            </a:r>
            <a:endParaRPr>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The Team</a:t>
            </a:r>
            <a:endParaRPr b="1"/>
          </a:p>
        </p:txBody>
      </p:sp>
      <p:sp>
        <p:nvSpPr>
          <p:cNvPr id="386" name="Google Shape;386;p41"/>
          <p:cNvSpPr txBox="1"/>
          <p:nvPr>
            <p:ph idx="1" type="body"/>
          </p:nvPr>
        </p:nvSpPr>
        <p:spPr>
          <a:xfrm>
            <a:off x="1297500" y="160660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DENNY BOBY</a:t>
            </a:r>
            <a:endParaRPr sz="15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1500"/>
          </a:p>
          <a:p>
            <a:pPr indent="0" lvl="0" marL="0" rtl="0" algn="l">
              <a:spcBef>
                <a:spcPts val="1200"/>
              </a:spcBef>
              <a:spcAft>
                <a:spcPts val="0"/>
              </a:spcAft>
              <a:buNone/>
            </a:pPr>
            <a:r>
              <a:rPr lang="en" sz="1500"/>
              <a:t>NIHAL SUNEEL NAVALE</a:t>
            </a:r>
            <a:endParaRPr sz="1500"/>
          </a:p>
          <a:p>
            <a:pPr indent="0" lvl="0" marL="0" rtl="0" algn="l">
              <a:spcBef>
                <a:spcPts val="1200"/>
              </a:spcBef>
              <a:spcAft>
                <a:spcPts val="1200"/>
              </a:spcAft>
              <a:buNone/>
            </a:pPr>
            <a:r>
              <a:t/>
            </a:r>
            <a:endParaRPr/>
          </a:p>
        </p:txBody>
      </p:sp>
      <p:pic>
        <p:nvPicPr>
          <p:cNvPr id="387" name="Google Shape;387;p41"/>
          <p:cNvPicPr preferRelativeResize="0"/>
          <p:nvPr/>
        </p:nvPicPr>
        <p:blipFill rotWithShape="1">
          <a:blip r:embed="rId3">
            <a:alphaModFix/>
          </a:blip>
          <a:srcRect b="0" l="39692" r="12219" t="12149"/>
          <a:stretch/>
        </p:blipFill>
        <p:spPr>
          <a:xfrm>
            <a:off x="4035925" y="1036901"/>
            <a:ext cx="1485199" cy="1808301"/>
          </a:xfrm>
          <a:prstGeom prst="rect">
            <a:avLst/>
          </a:prstGeom>
          <a:noFill/>
          <a:ln>
            <a:noFill/>
          </a:ln>
        </p:spPr>
      </p:pic>
      <p:pic>
        <p:nvPicPr>
          <p:cNvPr id="388" name="Google Shape;388;p41"/>
          <p:cNvPicPr preferRelativeResize="0"/>
          <p:nvPr/>
        </p:nvPicPr>
        <p:blipFill rotWithShape="1">
          <a:blip r:embed="rId4">
            <a:alphaModFix/>
          </a:blip>
          <a:srcRect b="25007" l="32785" r="26762" t="25007"/>
          <a:stretch/>
        </p:blipFill>
        <p:spPr>
          <a:xfrm>
            <a:off x="4035925" y="2892100"/>
            <a:ext cx="1485202" cy="18451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128200" y="615125"/>
            <a:ext cx="7038900" cy="63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Problem Description</a:t>
            </a:r>
            <a:endParaRPr b="1"/>
          </a:p>
        </p:txBody>
      </p:sp>
      <p:sp>
        <p:nvSpPr>
          <p:cNvPr id="148" name="Google Shape;148;p15"/>
          <p:cNvSpPr txBox="1"/>
          <p:nvPr>
            <p:ph idx="1" type="body"/>
          </p:nvPr>
        </p:nvSpPr>
        <p:spPr>
          <a:xfrm>
            <a:off x="677125" y="1389600"/>
            <a:ext cx="7490100" cy="3375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500"/>
              <a:t>P: A hospital is a place where every second of a patient matters. There are moments where the patients are un-supervised and these moments may end-up in life </a:t>
            </a:r>
            <a:r>
              <a:rPr lang="en" sz="1500"/>
              <a:t>threatening scenarios. What do we do ?</a:t>
            </a:r>
            <a:r>
              <a:rPr lang="en" sz="1500"/>
              <a:t> </a:t>
            </a:r>
            <a:endParaRPr sz="1500"/>
          </a:p>
          <a:p>
            <a:pPr indent="0" lvl="0" marL="0" rtl="0" algn="just">
              <a:spcBef>
                <a:spcPts val="1200"/>
              </a:spcBef>
              <a:spcAft>
                <a:spcPts val="1200"/>
              </a:spcAft>
              <a:buNone/>
            </a:pPr>
            <a:r>
              <a:rPr lang="en" sz="1500"/>
              <a:t>A: Designing a social robot which can recognize and understand human speech and perform </a:t>
            </a:r>
            <a:r>
              <a:rPr lang="en" sz="1500"/>
              <a:t>predefined</a:t>
            </a:r>
            <a:r>
              <a:rPr lang="en" sz="1500"/>
              <a:t> tasks. The robot is set in an hospital environment and assists nurses, doctors and other staff of the hospital. The task can be notifying the nurse station of the location of the patient, and the task can also be transporting medicine and other equipment.</a:t>
            </a:r>
            <a:endParaRPr sz="1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2"/>
          <p:cNvSpPr txBox="1"/>
          <p:nvPr>
            <p:ph type="title"/>
          </p:nvPr>
        </p:nvSpPr>
        <p:spPr>
          <a:xfrm>
            <a:off x="1212450" y="459000"/>
            <a:ext cx="7038900" cy="4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460"/>
              <a:t>Task Division</a:t>
            </a:r>
            <a:endParaRPr b="1" sz="2460"/>
          </a:p>
        </p:txBody>
      </p:sp>
      <p:graphicFrame>
        <p:nvGraphicFramePr>
          <p:cNvPr id="394" name="Google Shape;394;p42"/>
          <p:cNvGraphicFramePr/>
          <p:nvPr/>
        </p:nvGraphicFramePr>
        <p:xfrm>
          <a:off x="1212450" y="1090075"/>
          <a:ext cx="3000000" cy="3000000"/>
        </p:xfrm>
        <a:graphic>
          <a:graphicData uri="http://schemas.openxmlformats.org/drawingml/2006/table">
            <a:tbl>
              <a:tblPr>
                <a:noFill/>
                <a:tableStyleId>{18ACD145-498A-43A2-999D-349FE20E8304}</a:tableStyleId>
              </a:tblPr>
              <a:tblGrid>
                <a:gridCol w="1131700"/>
                <a:gridCol w="2806125"/>
                <a:gridCol w="3176425"/>
              </a:tblGrid>
              <a:tr h="254275">
                <a:tc>
                  <a:txBody>
                    <a:bodyPr/>
                    <a:lstStyle/>
                    <a:p>
                      <a:pPr indent="0" lvl="0" marL="0" rtl="0" algn="just">
                        <a:lnSpc>
                          <a:spcPct val="115000"/>
                        </a:lnSpc>
                        <a:spcBef>
                          <a:spcPts val="0"/>
                        </a:spcBef>
                        <a:spcAft>
                          <a:spcPts val="0"/>
                        </a:spcAft>
                        <a:buNone/>
                      </a:pPr>
                      <a:r>
                        <a:rPr lang="en" sz="1200">
                          <a:solidFill>
                            <a:schemeClr val="lt1"/>
                          </a:solidFill>
                          <a:latin typeface="Lato"/>
                          <a:ea typeface="Lato"/>
                          <a:cs typeface="Lato"/>
                          <a:sym typeface="Lato"/>
                        </a:rPr>
                        <a:t>WEEKS</a:t>
                      </a:r>
                      <a:endParaRPr sz="1200">
                        <a:solidFill>
                          <a:schemeClr val="lt1"/>
                        </a:solidFill>
                        <a:latin typeface="Lato"/>
                        <a:ea typeface="Lato"/>
                        <a:cs typeface="Lato"/>
                        <a:sym typeface="Lato"/>
                      </a:endParaRPr>
                    </a:p>
                  </a:txBody>
                  <a:tcPr marT="0" marB="0"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200">
                          <a:solidFill>
                            <a:schemeClr val="lt1"/>
                          </a:solidFill>
                          <a:latin typeface="Lato"/>
                          <a:ea typeface="Lato"/>
                          <a:cs typeface="Lato"/>
                          <a:sym typeface="Lato"/>
                        </a:rPr>
                        <a:t>DENNY BOBY</a:t>
                      </a:r>
                      <a:endParaRPr sz="1200">
                        <a:solidFill>
                          <a:schemeClr val="lt1"/>
                        </a:solidFill>
                        <a:latin typeface="Lato"/>
                        <a:ea typeface="Lato"/>
                        <a:cs typeface="Lato"/>
                        <a:sym typeface="Lato"/>
                      </a:endParaRPr>
                    </a:p>
                  </a:txBody>
                  <a:tcPr marT="0" marB="0"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1200">
                          <a:solidFill>
                            <a:schemeClr val="lt1"/>
                          </a:solidFill>
                          <a:latin typeface="Calibri"/>
                          <a:ea typeface="Calibri"/>
                          <a:cs typeface="Calibri"/>
                          <a:sym typeface="Calibri"/>
                        </a:rPr>
                        <a:t>NIHAL NAVALE</a:t>
                      </a:r>
                      <a:endParaRPr sz="1200">
                        <a:solidFill>
                          <a:schemeClr val="lt1"/>
                        </a:solidFill>
                        <a:latin typeface="Calibri"/>
                        <a:ea typeface="Calibri"/>
                        <a:cs typeface="Calibri"/>
                        <a:sym typeface="Calibri"/>
                      </a:endParaRPr>
                    </a:p>
                  </a:txBody>
                  <a:tcPr marT="0" marB="0"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916425">
                <a:tc>
                  <a:txBody>
                    <a:bodyPr/>
                    <a:lstStyle/>
                    <a:p>
                      <a:pPr indent="0" lvl="0" marL="0" rtl="0" algn="just">
                        <a:lnSpc>
                          <a:spcPct val="115000"/>
                        </a:lnSpc>
                        <a:spcBef>
                          <a:spcPts val="0"/>
                        </a:spcBef>
                        <a:spcAft>
                          <a:spcPts val="0"/>
                        </a:spcAft>
                        <a:buNone/>
                      </a:pPr>
                      <a:r>
                        <a:rPr lang="en" sz="1200">
                          <a:solidFill>
                            <a:schemeClr val="lt1"/>
                          </a:solidFill>
                          <a:latin typeface="Lato"/>
                          <a:ea typeface="Lato"/>
                          <a:cs typeface="Lato"/>
                          <a:sym typeface="Lato"/>
                        </a:rPr>
                        <a:t>Week 1 - 2</a:t>
                      </a:r>
                      <a:endParaRPr sz="1200">
                        <a:solidFill>
                          <a:schemeClr val="lt1"/>
                        </a:solidFill>
                        <a:latin typeface="Lato"/>
                        <a:ea typeface="Lato"/>
                        <a:cs typeface="Lato"/>
                        <a:sym typeface="Lato"/>
                      </a:endParaRPr>
                    </a:p>
                  </a:txBody>
                  <a:tcPr marT="0" marB="0"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304800" lvl="0" marL="457200" rtl="0" algn="just">
                        <a:lnSpc>
                          <a:spcPct val="115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Literature Review</a:t>
                      </a:r>
                      <a:endParaRPr sz="1200">
                        <a:solidFill>
                          <a:schemeClr val="lt1"/>
                        </a:solidFill>
                        <a:latin typeface="Lato"/>
                        <a:ea typeface="Lato"/>
                        <a:cs typeface="Lato"/>
                        <a:sym typeface="Lato"/>
                      </a:endParaRPr>
                    </a:p>
                    <a:p>
                      <a:pPr indent="-304800" lvl="0" marL="457200" rtl="0" algn="just">
                        <a:lnSpc>
                          <a:spcPct val="115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Project Proposal PPT</a:t>
                      </a:r>
                      <a:endParaRPr sz="1200">
                        <a:solidFill>
                          <a:schemeClr val="lt1"/>
                        </a:solidFill>
                        <a:latin typeface="Lato"/>
                        <a:ea typeface="Lato"/>
                        <a:cs typeface="Lato"/>
                        <a:sym typeface="Lato"/>
                      </a:endParaRPr>
                    </a:p>
                    <a:p>
                      <a:pPr indent="-304800" lvl="0" marL="457200" rtl="0" algn="just">
                        <a:lnSpc>
                          <a:spcPct val="115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Setup Simulation</a:t>
                      </a:r>
                      <a:endParaRPr sz="1200">
                        <a:solidFill>
                          <a:schemeClr val="lt1"/>
                        </a:solidFill>
                        <a:latin typeface="Lato"/>
                        <a:ea typeface="Lato"/>
                        <a:cs typeface="Lato"/>
                        <a:sym typeface="Lato"/>
                      </a:endParaRPr>
                    </a:p>
                  </a:txBody>
                  <a:tcPr marT="0" marB="0"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304800" lvl="0" marL="457200" rtl="0" algn="just">
                        <a:lnSpc>
                          <a:spcPct val="115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Literature Review</a:t>
                      </a:r>
                      <a:endParaRPr sz="1200">
                        <a:solidFill>
                          <a:schemeClr val="lt1"/>
                        </a:solidFill>
                        <a:latin typeface="Lato"/>
                        <a:ea typeface="Lato"/>
                        <a:cs typeface="Lato"/>
                        <a:sym typeface="Lato"/>
                      </a:endParaRPr>
                    </a:p>
                    <a:p>
                      <a:pPr indent="-304800" lvl="0" marL="457200" rtl="0" algn="just">
                        <a:lnSpc>
                          <a:spcPct val="115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Project Proposal PPT</a:t>
                      </a:r>
                      <a:endParaRPr sz="1200">
                        <a:solidFill>
                          <a:schemeClr val="lt1"/>
                        </a:solidFill>
                        <a:latin typeface="Lato"/>
                        <a:ea typeface="Lato"/>
                        <a:cs typeface="Lato"/>
                        <a:sym typeface="Lato"/>
                      </a:endParaRPr>
                    </a:p>
                    <a:p>
                      <a:pPr indent="-304800" lvl="0" marL="457200" rtl="0" algn="just">
                        <a:lnSpc>
                          <a:spcPct val="115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Familiarize</a:t>
                      </a:r>
                      <a:r>
                        <a:rPr lang="en" sz="1200">
                          <a:solidFill>
                            <a:schemeClr val="lt1"/>
                          </a:solidFill>
                          <a:latin typeface="Lato"/>
                          <a:ea typeface="Lato"/>
                          <a:cs typeface="Lato"/>
                          <a:sym typeface="Lato"/>
                        </a:rPr>
                        <a:t> with ROS</a:t>
                      </a:r>
                      <a:endParaRPr sz="1200">
                        <a:solidFill>
                          <a:schemeClr val="lt1"/>
                        </a:solidFill>
                        <a:latin typeface="Lato"/>
                        <a:ea typeface="Lato"/>
                        <a:cs typeface="Lato"/>
                        <a:sym typeface="Lato"/>
                      </a:endParaRPr>
                    </a:p>
                    <a:p>
                      <a:pPr indent="-304800" lvl="0" marL="457200" rtl="0" algn="just">
                        <a:lnSpc>
                          <a:spcPct val="115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Setup Simulation</a:t>
                      </a:r>
                      <a:endParaRPr sz="1200">
                        <a:solidFill>
                          <a:schemeClr val="lt1"/>
                        </a:solidFill>
                        <a:latin typeface="Lato"/>
                        <a:ea typeface="Lato"/>
                        <a:cs typeface="Lato"/>
                        <a:sym typeface="Lato"/>
                      </a:endParaRPr>
                    </a:p>
                  </a:txBody>
                  <a:tcPr marT="0" marB="0"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58225">
                <a:tc>
                  <a:txBody>
                    <a:bodyPr/>
                    <a:lstStyle/>
                    <a:p>
                      <a:pPr indent="0" lvl="0" marL="0" rtl="0" algn="just">
                        <a:lnSpc>
                          <a:spcPct val="115000"/>
                        </a:lnSpc>
                        <a:spcBef>
                          <a:spcPts val="0"/>
                        </a:spcBef>
                        <a:spcAft>
                          <a:spcPts val="0"/>
                        </a:spcAft>
                        <a:buNone/>
                      </a:pPr>
                      <a:r>
                        <a:rPr lang="en" sz="1200">
                          <a:solidFill>
                            <a:schemeClr val="lt1"/>
                          </a:solidFill>
                          <a:latin typeface="Lato"/>
                          <a:ea typeface="Lato"/>
                          <a:cs typeface="Lato"/>
                          <a:sym typeface="Lato"/>
                        </a:rPr>
                        <a:t>Week 3 - 4</a:t>
                      </a:r>
                      <a:endParaRPr sz="1200">
                        <a:solidFill>
                          <a:schemeClr val="lt1"/>
                        </a:solidFill>
                        <a:latin typeface="Lato"/>
                        <a:ea typeface="Lato"/>
                        <a:cs typeface="Lato"/>
                        <a:sym typeface="Lato"/>
                      </a:endParaRPr>
                    </a:p>
                  </a:txBody>
                  <a:tcPr marT="0" marB="0"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304800" lvl="0" marL="457200" rtl="0" algn="just">
                        <a:lnSpc>
                          <a:spcPct val="115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Navigation code for point A to B in simulation.</a:t>
                      </a:r>
                      <a:endParaRPr sz="1200">
                        <a:solidFill>
                          <a:schemeClr val="lt1"/>
                        </a:solidFill>
                        <a:latin typeface="Lato"/>
                        <a:ea typeface="Lato"/>
                        <a:cs typeface="Lato"/>
                        <a:sym typeface="Lato"/>
                      </a:endParaRPr>
                    </a:p>
                  </a:txBody>
                  <a:tcPr marT="0" marB="0"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304800" lvl="0" marL="457200" rtl="0" algn="just">
                        <a:lnSpc>
                          <a:spcPct val="115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Automatic speech recognition code.</a:t>
                      </a:r>
                      <a:endParaRPr sz="1200">
                        <a:solidFill>
                          <a:schemeClr val="lt1"/>
                        </a:solidFill>
                        <a:latin typeface="Lato"/>
                        <a:ea typeface="Lato"/>
                        <a:cs typeface="Lato"/>
                        <a:sym typeface="Lato"/>
                      </a:endParaRPr>
                    </a:p>
                  </a:txBody>
                  <a:tcPr marT="0" marB="0"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25375">
                <a:tc>
                  <a:txBody>
                    <a:bodyPr/>
                    <a:lstStyle/>
                    <a:p>
                      <a:pPr indent="0" lvl="0" marL="0" rtl="0" algn="just">
                        <a:lnSpc>
                          <a:spcPct val="115000"/>
                        </a:lnSpc>
                        <a:spcBef>
                          <a:spcPts val="0"/>
                        </a:spcBef>
                        <a:spcAft>
                          <a:spcPts val="0"/>
                        </a:spcAft>
                        <a:buNone/>
                      </a:pPr>
                      <a:r>
                        <a:rPr lang="en" sz="1200">
                          <a:solidFill>
                            <a:schemeClr val="lt1"/>
                          </a:solidFill>
                          <a:latin typeface="Lato"/>
                          <a:ea typeface="Lato"/>
                          <a:cs typeface="Lato"/>
                          <a:sym typeface="Lato"/>
                        </a:rPr>
                        <a:t>Week 5 - 7</a:t>
                      </a:r>
                      <a:endParaRPr sz="1200">
                        <a:solidFill>
                          <a:schemeClr val="lt1"/>
                        </a:solidFill>
                        <a:latin typeface="Lato"/>
                        <a:ea typeface="Lato"/>
                        <a:cs typeface="Lato"/>
                        <a:sym typeface="Lato"/>
                      </a:endParaRPr>
                    </a:p>
                  </a:txBody>
                  <a:tcPr marT="0" marB="0"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gridSpan="2">
                  <a:txBody>
                    <a:bodyPr/>
                    <a:lstStyle/>
                    <a:p>
                      <a:pPr indent="-304800" lvl="0" marL="457200" rtl="0" algn="just">
                        <a:lnSpc>
                          <a:spcPct val="115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Implement static parser for the detected speech</a:t>
                      </a:r>
                      <a:endParaRPr sz="1200">
                        <a:solidFill>
                          <a:schemeClr val="lt1"/>
                        </a:solidFill>
                        <a:latin typeface="Lato"/>
                        <a:ea typeface="Lato"/>
                        <a:cs typeface="Lato"/>
                        <a:sym typeface="Lato"/>
                      </a:endParaRPr>
                    </a:p>
                    <a:p>
                      <a:pPr indent="-304800" lvl="0" marL="457200" rtl="0" algn="just">
                        <a:lnSpc>
                          <a:spcPct val="115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Implement semantic analysis module for post processing</a:t>
                      </a:r>
                      <a:endParaRPr sz="1200">
                        <a:solidFill>
                          <a:schemeClr val="lt1"/>
                        </a:solidFill>
                        <a:latin typeface="Lato"/>
                        <a:ea typeface="Lato"/>
                        <a:cs typeface="Lato"/>
                        <a:sym typeface="Lato"/>
                      </a:endParaRPr>
                    </a:p>
                  </a:txBody>
                  <a:tcPr marT="0" marB="0"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hMerge="1"/>
              </a:tr>
              <a:tr h="242950">
                <a:tc>
                  <a:txBody>
                    <a:bodyPr/>
                    <a:lstStyle/>
                    <a:p>
                      <a:pPr indent="0" lvl="0" marL="0" rtl="0" algn="just">
                        <a:lnSpc>
                          <a:spcPct val="115000"/>
                        </a:lnSpc>
                        <a:spcBef>
                          <a:spcPts val="0"/>
                        </a:spcBef>
                        <a:spcAft>
                          <a:spcPts val="0"/>
                        </a:spcAft>
                        <a:buNone/>
                      </a:pPr>
                      <a:r>
                        <a:rPr lang="en" sz="1200">
                          <a:solidFill>
                            <a:schemeClr val="lt1"/>
                          </a:solidFill>
                          <a:latin typeface="Lato"/>
                          <a:ea typeface="Lato"/>
                          <a:cs typeface="Lato"/>
                          <a:sym typeface="Lato"/>
                        </a:rPr>
                        <a:t>Week 8</a:t>
                      </a:r>
                      <a:endParaRPr sz="1200">
                        <a:solidFill>
                          <a:schemeClr val="lt1"/>
                        </a:solidFill>
                        <a:latin typeface="Lato"/>
                        <a:ea typeface="Lato"/>
                        <a:cs typeface="Lato"/>
                        <a:sym typeface="Lato"/>
                      </a:endParaRPr>
                    </a:p>
                  </a:txBody>
                  <a:tcPr marT="0" marB="0"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gridSpan="2">
                  <a:txBody>
                    <a:bodyPr/>
                    <a:lstStyle/>
                    <a:p>
                      <a:pPr indent="-304800" lvl="0" marL="457200" rtl="0" algn="just">
                        <a:lnSpc>
                          <a:spcPct val="115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Combine speech command with navigation</a:t>
                      </a:r>
                      <a:endParaRPr sz="1200">
                        <a:solidFill>
                          <a:schemeClr val="lt1"/>
                        </a:solidFill>
                        <a:latin typeface="Lato"/>
                        <a:ea typeface="Lato"/>
                        <a:cs typeface="Lato"/>
                        <a:sym typeface="Lato"/>
                      </a:endParaRPr>
                    </a:p>
                  </a:txBody>
                  <a:tcPr marT="0" marB="0"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hMerge="1"/>
              </a:tr>
              <a:tr h="242975">
                <a:tc>
                  <a:txBody>
                    <a:bodyPr/>
                    <a:lstStyle/>
                    <a:p>
                      <a:pPr indent="0" lvl="0" marL="0" rtl="0" algn="just">
                        <a:lnSpc>
                          <a:spcPct val="115000"/>
                        </a:lnSpc>
                        <a:spcBef>
                          <a:spcPts val="0"/>
                        </a:spcBef>
                        <a:spcAft>
                          <a:spcPts val="0"/>
                        </a:spcAft>
                        <a:buNone/>
                      </a:pPr>
                      <a:r>
                        <a:rPr lang="en" sz="1200">
                          <a:solidFill>
                            <a:schemeClr val="lt1"/>
                          </a:solidFill>
                          <a:latin typeface="Lato"/>
                          <a:ea typeface="Lato"/>
                          <a:cs typeface="Lato"/>
                          <a:sym typeface="Lato"/>
                        </a:rPr>
                        <a:t>Week 9</a:t>
                      </a:r>
                      <a:endParaRPr sz="1200">
                        <a:solidFill>
                          <a:schemeClr val="lt1"/>
                        </a:solidFill>
                        <a:latin typeface="Lato"/>
                        <a:ea typeface="Lato"/>
                        <a:cs typeface="Lato"/>
                        <a:sym typeface="Lato"/>
                      </a:endParaRPr>
                    </a:p>
                  </a:txBody>
                  <a:tcPr marT="0" marB="0"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gridSpan="2">
                  <a:txBody>
                    <a:bodyPr/>
                    <a:lstStyle/>
                    <a:p>
                      <a:pPr indent="-304800" lvl="0" marL="457200" rtl="0" algn="just">
                        <a:lnSpc>
                          <a:spcPct val="115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Testing the entire system</a:t>
                      </a:r>
                      <a:endParaRPr sz="1200">
                        <a:solidFill>
                          <a:schemeClr val="lt1"/>
                        </a:solidFill>
                        <a:latin typeface="Lato"/>
                        <a:ea typeface="Lato"/>
                        <a:cs typeface="Lato"/>
                        <a:sym typeface="Lato"/>
                      </a:endParaRPr>
                    </a:p>
                  </a:txBody>
                  <a:tcPr marT="0" marB="0"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hMerge="1"/>
              </a:tr>
              <a:tr h="242975">
                <a:tc>
                  <a:txBody>
                    <a:bodyPr/>
                    <a:lstStyle/>
                    <a:p>
                      <a:pPr indent="0" lvl="0" marL="0" rtl="0" algn="just">
                        <a:lnSpc>
                          <a:spcPct val="115000"/>
                        </a:lnSpc>
                        <a:spcBef>
                          <a:spcPts val="0"/>
                        </a:spcBef>
                        <a:spcAft>
                          <a:spcPts val="0"/>
                        </a:spcAft>
                        <a:buNone/>
                      </a:pPr>
                      <a:r>
                        <a:rPr lang="en" sz="1200">
                          <a:solidFill>
                            <a:schemeClr val="lt1"/>
                          </a:solidFill>
                          <a:latin typeface="Lato"/>
                          <a:ea typeface="Lato"/>
                          <a:cs typeface="Lato"/>
                          <a:sym typeface="Lato"/>
                        </a:rPr>
                        <a:t>Week 10</a:t>
                      </a:r>
                      <a:endParaRPr sz="1200">
                        <a:solidFill>
                          <a:schemeClr val="lt1"/>
                        </a:solidFill>
                        <a:latin typeface="Lato"/>
                        <a:ea typeface="Lato"/>
                        <a:cs typeface="Lato"/>
                        <a:sym typeface="Lato"/>
                      </a:endParaRPr>
                    </a:p>
                  </a:txBody>
                  <a:tcPr marT="0" marB="0"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gridSpan="2">
                  <a:txBody>
                    <a:bodyPr/>
                    <a:lstStyle/>
                    <a:p>
                      <a:pPr indent="-304800" lvl="0" marL="457200" rtl="0" algn="just">
                        <a:lnSpc>
                          <a:spcPct val="115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Metrics collection</a:t>
                      </a:r>
                      <a:endParaRPr sz="1200">
                        <a:solidFill>
                          <a:schemeClr val="lt1"/>
                        </a:solidFill>
                        <a:latin typeface="Lato"/>
                        <a:ea typeface="Lato"/>
                        <a:cs typeface="Lato"/>
                        <a:sym typeface="Lato"/>
                      </a:endParaRPr>
                    </a:p>
                  </a:txBody>
                  <a:tcPr marT="0" marB="0"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hMerge="1"/>
              </a:tr>
              <a:tr h="229150">
                <a:tc>
                  <a:txBody>
                    <a:bodyPr/>
                    <a:lstStyle/>
                    <a:p>
                      <a:pPr indent="0" lvl="0" marL="0" rtl="0" algn="just">
                        <a:lnSpc>
                          <a:spcPct val="115000"/>
                        </a:lnSpc>
                        <a:spcBef>
                          <a:spcPts val="0"/>
                        </a:spcBef>
                        <a:spcAft>
                          <a:spcPts val="0"/>
                        </a:spcAft>
                        <a:buNone/>
                      </a:pPr>
                      <a:r>
                        <a:rPr lang="en" sz="1200">
                          <a:solidFill>
                            <a:schemeClr val="lt1"/>
                          </a:solidFill>
                          <a:latin typeface="Lato"/>
                          <a:ea typeface="Lato"/>
                          <a:cs typeface="Lato"/>
                          <a:sym typeface="Lato"/>
                        </a:rPr>
                        <a:t>Week 11</a:t>
                      </a:r>
                      <a:endParaRPr sz="1200">
                        <a:solidFill>
                          <a:schemeClr val="lt1"/>
                        </a:solidFill>
                        <a:latin typeface="Lato"/>
                        <a:ea typeface="Lato"/>
                        <a:cs typeface="Lato"/>
                        <a:sym typeface="Lato"/>
                      </a:endParaRPr>
                    </a:p>
                  </a:txBody>
                  <a:tcPr marT="0" marB="0"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gridSpan="2">
                  <a:txBody>
                    <a:bodyPr/>
                    <a:lstStyle/>
                    <a:p>
                      <a:pPr indent="-304800" lvl="0" marL="457200" rtl="0" algn="just">
                        <a:lnSpc>
                          <a:spcPct val="115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Buffer</a:t>
                      </a:r>
                      <a:endParaRPr sz="1200">
                        <a:solidFill>
                          <a:schemeClr val="lt1"/>
                        </a:solidFill>
                        <a:latin typeface="Lato"/>
                        <a:ea typeface="Lato"/>
                        <a:cs typeface="Lato"/>
                        <a:sym typeface="Lato"/>
                      </a:endParaRPr>
                    </a:p>
                  </a:txBody>
                  <a:tcPr marT="0" marB="0"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hMerge="1"/>
              </a:tr>
              <a:tr h="229100">
                <a:tc>
                  <a:txBody>
                    <a:bodyPr/>
                    <a:lstStyle/>
                    <a:p>
                      <a:pPr indent="0" lvl="0" marL="0" rtl="0" algn="just">
                        <a:lnSpc>
                          <a:spcPct val="115000"/>
                        </a:lnSpc>
                        <a:spcBef>
                          <a:spcPts val="0"/>
                        </a:spcBef>
                        <a:spcAft>
                          <a:spcPts val="0"/>
                        </a:spcAft>
                        <a:buNone/>
                      </a:pPr>
                      <a:r>
                        <a:rPr lang="en" sz="1200">
                          <a:solidFill>
                            <a:schemeClr val="lt1"/>
                          </a:solidFill>
                          <a:latin typeface="Lato"/>
                          <a:ea typeface="Lato"/>
                          <a:cs typeface="Lato"/>
                          <a:sym typeface="Lato"/>
                        </a:rPr>
                        <a:t>Week 12</a:t>
                      </a:r>
                      <a:endParaRPr sz="1200">
                        <a:solidFill>
                          <a:schemeClr val="lt1"/>
                        </a:solidFill>
                        <a:latin typeface="Lato"/>
                        <a:ea typeface="Lato"/>
                        <a:cs typeface="Lato"/>
                        <a:sym typeface="Lato"/>
                      </a:endParaRPr>
                    </a:p>
                  </a:txBody>
                  <a:tcPr marT="0" marB="0"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gridSpan="2">
                  <a:txBody>
                    <a:bodyPr/>
                    <a:lstStyle/>
                    <a:p>
                      <a:pPr indent="-304800" lvl="0" marL="457200" rtl="0" algn="just">
                        <a:lnSpc>
                          <a:spcPct val="115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Achieve extended goal</a:t>
                      </a:r>
                      <a:endParaRPr sz="1200">
                        <a:solidFill>
                          <a:schemeClr val="lt1"/>
                        </a:solidFill>
                        <a:latin typeface="Lato"/>
                        <a:ea typeface="Lato"/>
                        <a:cs typeface="Lato"/>
                        <a:sym typeface="Lato"/>
                      </a:endParaRPr>
                    </a:p>
                  </a:txBody>
                  <a:tcPr marT="0" marB="0"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hMerge="1"/>
              </a:tr>
              <a:tr h="229125">
                <a:tc>
                  <a:txBody>
                    <a:bodyPr/>
                    <a:lstStyle/>
                    <a:p>
                      <a:pPr indent="0" lvl="0" marL="0" rtl="0" algn="just">
                        <a:lnSpc>
                          <a:spcPct val="115000"/>
                        </a:lnSpc>
                        <a:spcBef>
                          <a:spcPts val="0"/>
                        </a:spcBef>
                        <a:spcAft>
                          <a:spcPts val="0"/>
                        </a:spcAft>
                        <a:buNone/>
                      </a:pPr>
                      <a:r>
                        <a:rPr lang="en" sz="1200">
                          <a:solidFill>
                            <a:schemeClr val="lt1"/>
                          </a:solidFill>
                          <a:latin typeface="Lato"/>
                          <a:ea typeface="Lato"/>
                          <a:cs typeface="Lato"/>
                          <a:sym typeface="Lato"/>
                        </a:rPr>
                        <a:t>Week 13</a:t>
                      </a:r>
                      <a:endParaRPr sz="1200">
                        <a:solidFill>
                          <a:schemeClr val="lt1"/>
                        </a:solidFill>
                        <a:latin typeface="Lato"/>
                        <a:ea typeface="Lato"/>
                        <a:cs typeface="Lato"/>
                        <a:sym typeface="Lato"/>
                      </a:endParaRPr>
                    </a:p>
                  </a:txBody>
                  <a:tcPr marT="0" marB="0"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304800" lvl="0" marL="457200" rtl="0" algn="just">
                        <a:lnSpc>
                          <a:spcPct val="115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Report</a:t>
                      </a:r>
                      <a:endParaRPr sz="1200">
                        <a:solidFill>
                          <a:schemeClr val="lt1"/>
                        </a:solidFill>
                        <a:latin typeface="Lato"/>
                        <a:ea typeface="Lato"/>
                        <a:cs typeface="Lato"/>
                        <a:sym typeface="Lato"/>
                      </a:endParaRPr>
                    </a:p>
                  </a:txBody>
                  <a:tcPr marT="0" marB="0"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304800" lvl="0" marL="457200" rtl="0" algn="just">
                        <a:lnSpc>
                          <a:spcPct val="115000"/>
                        </a:lnSpc>
                        <a:spcBef>
                          <a:spcPts val="0"/>
                        </a:spcBef>
                        <a:spcAft>
                          <a:spcPts val="0"/>
                        </a:spcAft>
                        <a:buClr>
                          <a:schemeClr val="lt1"/>
                        </a:buClr>
                        <a:buSzPts val="1200"/>
                        <a:buFont typeface="Calibri"/>
                        <a:buChar char="●"/>
                      </a:pPr>
                      <a:r>
                        <a:rPr lang="en" sz="1200">
                          <a:solidFill>
                            <a:schemeClr val="lt1"/>
                          </a:solidFill>
                          <a:latin typeface="Calibri"/>
                          <a:ea typeface="Calibri"/>
                          <a:cs typeface="Calibri"/>
                          <a:sym typeface="Calibri"/>
                        </a:rPr>
                        <a:t>PPT</a:t>
                      </a:r>
                      <a:endParaRPr sz="1200">
                        <a:solidFill>
                          <a:schemeClr val="lt1"/>
                        </a:solidFill>
                        <a:latin typeface="Calibri"/>
                        <a:ea typeface="Calibri"/>
                        <a:cs typeface="Calibri"/>
                        <a:sym typeface="Calibri"/>
                      </a:endParaRPr>
                    </a:p>
                  </a:txBody>
                  <a:tcPr marT="0" marB="0"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40025">
                <a:tc>
                  <a:txBody>
                    <a:bodyPr/>
                    <a:lstStyle/>
                    <a:p>
                      <a:pPr indent="0" lvl="0" marL="0" rtl="0" algn="just">
                        <a:lnSpc>
                          <a:spcPct val="115000"/>
                        </a:lnSpc>
                        <a:spcBef>
                          <a:spcPts val="0"/>
                        </a:spcBef>
                        <a:spcAft>
                          <a:spcPts val="0"/>
                        </a:spcAft>
                        <a:buNone/>
                      </a:pPr>
                      <a:r>
                        <a:rPr lang="en" sz="1200">
                          <a:solidFill>
                            <a:schemeClr val="lt1"/>
                          </a:solidFill>
                          <a:latin typeface="Lato"/>
                          <a:ea typeface="Lato"/>
                          <a:cs typeface="Lato"/>
                          <a:sym typeface="Lato"/>
                        </a:rPr>
                        <a:t>Week 14</a:t>
                      </a:r>
                      <a:endParaRPr sz="1200">
                        <a:solidFill>
                          <a:schemeClr val="lt1"/>
                        </a:solidFill>
                        <a:latin typeface="Lato"/>
                        <a:ea typeface="Lato"/>
                        <a:cs typeface="Lato"/>
                        <a:sym typeface="Lato"/>
                      </a:endParaRPr>
                    </a:p>
                  </a:txBody>
                  <a:tcPr marT="0" marB="0"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gridSpan="2">
                  <a:txBody>
                    <a:bodyPr/>
                    <a:lstStyle/>
                    <a:p>
                      <a:pPr indent="-304800" lvl="0" marL="457200" rtl="0" algn="just">
                        <a:lnSpc>
                          <a:spcPct val="115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Presentation</a:t>
                      </a:r>
                      <a:endParaRPr sz="1200">
                        <a:solidFill>
                          <a:schemeClr val="lt1"/>
                        </a:solidFill>
                        <a:latin typeface="Lato"/>
                        <a:ea typeface="Lato"/>
                        <a:cs typeface="Lato"/>
                        <a:sym typeface="Lato"/>
                      </a:endParaRPr>
                    </a:p>
                  </a:txBody>
                  <a:tcPr marT="0" marB="0"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hMerge="1"/>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3"/>
          <p:cNvSpPr txBox="1"/>
          <p:nvPr>
            <p:ph type="title"/>
          </p:nvPr>
        </p:nvSpPr>
        <p:spPr>
          <a:xfrm>
            <a:off x="3430200" y="1867850"/>
            <a:ext cx="2187300" cy="108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4000"/>
              <a:t>Q &amp; A</a:t>
            </a:r>
            <a:endParaRPr b="1" sz="4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128225" y="641175"/>
            <a:ext cx="7038900" cy="60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Application Impact</a:t>
            </a:r>
            <a:endParaRPr b="1"/>
          </a:p>
        </p:txBody>
      </p:sp>
      <p:sp>
        <p:nvSpPr>
          <p:cNvPr id="154" name="Google Shape;154;p16"/>
          <p:cNvSpPr txBox="1"/>
          <p:nvPr>
            <p:ph idx="1" type="body"/>
          </p:nvPr>
        </p:nvSpPr>
        <p:spPr>
          <a:xfrm>
            <a:off x="633400" y="1463375"/>
            <a:ext cx="75336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500"/>
              <a:t>The applications of Speech Assisted robots are immense. Such robots will be more trusted </a:t>
            </a:r>
            <a:r>
              <a:rPr lang="en" sz="1500"/>
              <a:t>among</a:t>
            </a:r>
            <a:r>
              <a:rPr lang="en" sz="1500"/>
              <a:t> humans and will be </a:t>
            </a:r>
            <a:r>
              <a:rPr lang="en" sz="1500"/>
              <a:t>able</a:t>
            </a:r>
            <a:r>
              <a:rPr lang="en" sz="1500"/>
              <a:t> to bridge the gap between human and robot communication. This </a:t>
            </a:r>
            <a:r>
              <a:rPr lang="en" sz="1500"/>
              <a:t>technology</a:t>
            </a:r>
            <a:r>
              <a:rPr lang="en" sz="1500"/>
              <a:t> will help integrate robots into the human lives better, the robots can then be placed to assist professionals in the Hospitality Industry, Education Industry, Medical Industry and can also become a part of the family and help with early-child education, therapy, assistance of the elderly and also provide home security.</a:t>
            </a:r>
            <a:endParaRPr sz="1500"/>
          </a:p>
          <a:p>
            <a:pPr indent="0" lvl="0" marL="0" rtl="0" algn="just">
              <a:spcBef>
                <a:spcPts val="1200"/>
              </a:spcBef>
              <a:spcAft>
                <a:spcPts val="1200"/>
              </a:spcAft>
              <a:buNone/>
            </a:pPr>
            <a:r>
              <a:rPr lang="en" sz="1500"/>
              <a:t>The </a:t>
            </a:r>
            <a:r>
              <a:rPr lang="en" sz="1500"/>
              <a:t>sky's</a:t>
            </a:r>
            <a:r>
              <a:rPr lang="en" sz="1500"/>
              <a:t> the limit when Humans and Robots work together !</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1167300" y="693250"/>
            <a:ext cx="7038900" cy="55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Related Work</a:t>
            </a:r>
            <a:endParaRPr b="1"/>
          </a:p>
        </p:txBody>
      </p:sp>
      <p:sp>
        <p:nvSpPr>
          <p:cNvPr id="160" name="Google Shape;160;p17"/>
          <p:cNvSpPr txBox="1"/>
          <p:nvPr>
            <p:ph idx="1" type="body"/>
          </p:nvPr>
        </p:nvSpPr>
        <p:spPr>
          <a:xfrm>
            <a:off x="646475" y="1428750"/>
            <a:ext cx="3674700" cy="2983800"/>
          </a:xfrm>
          <a:prstGeom prst="rect">
            <a:avLst/>
          </a:prstGeom>
        </p:spPr>
        <p:txBody>
          <a:bodyPr anchorCtr="0" anchor="t" bIns="91425" lIns="91425" spcFirstLastPara="1" rIns="91425" wrap="square" tIns="91425">
            <a:normAutofit fontScale="40000" lnSpcReduction="10000"/>
          </a:bodyPr>
          <a:lstStyle/>
          <a:p>
            <a:pPr indent="0" lvl="0" marL="0" rtl="0" algn="just">
              <a:spcBef>
                <a:spcPts val="0"/>
              </a:spcBef>
              <a:spcAft>
                <a:spcPts val="0"/>
              </a:spcAft>
              <a:buNone/>
            </a:pPr>
            <a:r>
              <a:rPr b="1" i="1" lang="en" sz="3694"/>
              <a:t>Enabling Robots to Understand Indirect Speech Acts in Task-Based Interactions</a:t>
            </a:r>
            <a:endParaRPr b="1" i="1" sz="3694"/>
          </a:p>
          <a:p>
            <a:pPr indent="0" lvl="0" marL="0" rtl="0" algn="just">
              <a:spcBef>
                <a:spcPts val="1200"/>
              </a:spcBef>
              <a:spcAft>
                <a:spcPts val="0"/>
              </a:spcAft>
              <a:buNone/>
            </a:pPr>
            <a:r>
              <a:rPr lang="en" sz="2944"/>
              <a:t>Gordon Briggs, Tom Williams and Matthias Scheutz (2017), </a:t>
            </a:r>
            <a:endParaRPr sz="2944"/>
          </a:p>
          <a:p>
            <a:pPr indent="-303396" lvl="0" marL="457200" rtl="0" algn="just">
              <a:spcBef>
                <a:spcPts val="1200"/>
              </a:spcBef>
              <a:spcAft>
                <a:spcPts val="0"/>
              </a:spcAft>
              <a:buSzPct val="100000"/>
              <a:buAutoNum type="arabicPeriod"/>
            </a:pPr>
            <a:r>
              <a:rPr lang="en" sz="2944"/>
              <a:t>Humans tend to phrase their directives to robots indirectly, especially in a social context. </a:t>
            </a:r>
            <a:endParaRPr sz="2944"/>
          </a:p>
          <a:p>
            <a:pPr indent="-303396" lvl="0" marL="457200" rtl="0" algn="just">
              <a:spcBef>
                <a:spcPts val="0"/>
              </a:spcBef>
              <a:spcAft>
                <a:spcPts val="0"/>
              </a:spcAft>
              <a:buSzPct val="100000"/>
              <a:buAutoNum type="arabicPeriod"/>
            </a:pPr>
            <a:r>
              <a:rPr lang="en" sz="2944"/>
              <a:t>Introduced a dialog based mechanism to infer intended meanings from such indirect speech and demonstrated that these mechanisms can handle all indirect speech acts in their experiment as well as in other common forms of request.</a:t>
            </a:r>
            <a:endParaRPr/>
          </a:p>
        </p:txBody>
      </p:sp>
      <p:pic>
        <p:nvPicPr>
          <p:cNvPr id="161" name="Google Shape;161;p17"/>
          <p:cNvPicPr preferRelativeResize="0"/>
          <p:nvPr/>
        </p:nvPicPr>
        <p:blipFill>
          <a:blip r:embed="rId3">
            <a:alphaModFix/>
          </a:blip>
          <a:stretch>
            <a:fillRect/>
          </a:stretch>
        </p:blipFill>
        <p:spPr>
          <a:xfrm>
            <a:off x="4572000" y="1619625"/>
            <a:ext cx="4143725" cy="2404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1167300" y="693250"/>
            <a:ext cx="7038900" cy="55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Related Work</a:t>
            </a:r>
            <a:endParaRPr b="1"/>
          </a:p>
        </p:txBody>
      </p:sp>
      <p:sp>
        <p:nvSpPr>
          <p:cNvPr id="167" name="Google Shape;167;p18"/>
          <p:cNvSpPr txBox="1"/>
          <p:nvPr>
            <p:ph idx="1" type="body"/>
          </p:nvPr>
        </p:nvSpPr>
        <p:spPr>
          <a:xfrm>
            <a:off x="522725" y="1296325"/>
            <a:ext cx="3561300" cy="3296700"/>
          </a:xfrm>
          <a:prstGeom prst="rect">
            <a:avLst/>
          </a:prstGeom>
        </p:spPr>
        <p:txBody>
          <a:bodyPr anchorCtr="0" anchor="t" bIns="91425" lIns="91425" spcFirstLastPara="1" rIns="91425" wrap="square" tIns="91425">
            <a:normAutofit fontScale="25000" lnSpcReduction="20000"/>
          </a:bodyPr>
          <a:lstStyle/>
          <a:p>
            <a:pPr indent="0" lvl="0" marL="0" rtl="0" algn="just">
              <a:spcBef>
                <a:spcPts val="0"/>
              </a:spcBef>
              <a:spcAft>
                <a:spcPts val="0"/>
              </a:spcAft>
              <a:buNone/>
            </a:pPr>
            <a:r>
              <a:rPr b="1" i="1" lang="en" sz="5800"/>
              <a:t>Structured learning for spoken language understanding in human-robot interaction</a:t>
            </a:r>
            <a:endParaRPr b="1" i="1" sz="5800"/>
          </a:p>
          <a:p>
            <a:pPr indent="0" lvl="0" marL="0" rtl="0" algn="just">
              <a:spcBef>
                <a:spcPts val="1200"/>
              </a:spcBef>
              <a:spcAft>
                <a:spcPts val="0"/>
              </a:spcAft>
              <a:buNone/>
            </a:pPr>
            <a:r>
              <a:rPr lang="en" sz="4575"/>
              <a:t>Emanuele Bastianelli, Giuseppe Castellucci, Danilo Croce, Roberto Basili and Daniele Nardi (2017)</a:t>
            </a:r>
            <a:endParaRPr sz="4575"/>
          </a:p>
          <a:p>
            <a:pPr indent="-301242" lvl="0" marL="457200" rtl="0" algn="just">
              <a:spcBef>
                <a:spcPts val="1200"/>
              </a:spcBef>
              <a:spcAft>
                <a:spcPts val="0"/>
              </a:spcAft>
              <a:buSzPct val="100000"/>
              <a:buAutoNum type="arabicPeriod"/>
            </a:pPr>
            <a:r>
              <a:rPr lang="en" sz="4575"/>
              <a:t>Design of natural language interfaces for human robot interaction, to translate spoken commands into computational structures that enable the robot to execute the intended request. </a:t>
            </a:r>
            <a:endParaRPr sz="4575"/>
          </a:p>
          <a:p>
            <a:pPr indent="-301242" lvl="0" marL="457200" rtl="0" algn="just">
              <a:spcBef>
                <a:spcPts val="0"/>
              </a:spcBef>
              <a:spcAft>
                <a:spcPts val="0"/>
              </a:spcAft>
              <a:buSzPct val="100000"/>
              <a:buAutoNum type="arabicPeriod"/>
            </a:pPr>
            <a:r>
              <a:rPr lang="en" sz="4575"/>
              <a:t>The proposed solution is achieved by combining a general theory of language semantics with the state-of-the-art methods for robust spoken language understanding. Their results show that their processing chain, trained with generic resources, provides a solid baseline for command understanding in a service robot domain.</a:t>
            </a:r>
            <a:endParaRPr sz="4575"/>
          </a:p>
        </p:txBody>
      </p:sp>
      <p:pic>
        <p:nvPicPr>
          <p:cNvPr id="168" name="Google Shape;168;p18"/>
          <p:cNvPicPr preferRelativeResize="0"/>
          <p:nvPr/>
        </p:nvPicPr>
        <p:blipFill>
          <a:blip r:embed="rId3">
            <a:alphaModFix/>
          </a:blip>
          <a:stretch>
            <a:fillRect/>
          </a:stretch>
        </p:blipFill>
        <p:spPr>
          <a:xfrm>
            <a:off x="4084025" y="1658425"/>
            <a:ext cx="4714276" cy="1826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9"/>
          <p:cNvSpPr txBox="1"/>
          <p:nvPr>
            <p:ph type="title"/>
          </p:nvPr>
        </p:nvSpPr>
        <p:spPr>
          <a:xfrm>
            <a:off x="1167300" y="693250"/>
            <a:ext cx="7038900" cy="55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Related Work</a:t>
            </a:r>
            <a:endParaRPr b="1"/>
          </a:p>
        </p:txBody>
      </p:sp>
      <p:sp>
        <p:nvSpPr>
          <p:cNvPr id="174" name="Google Shape;174;p19"/>
          <p:cNvSpPr txBox="1"/>
          <p:nvPr>
            <p:ph idx="1" type="body"/>
          </p:nvPr>
        </p:nvSpPr>
        <p:spPr>
          <a:xfrm>
            <a:off x="396375" y="1348675"/>
            <a:ext cx="3332400" cy="3543900"/>
          </a:xfrm>
          <a:prstGeom prst="rect">
            <a:avLst/>
          </a:prstGeom>
        </p:spPr>
        <p:txBody>
          <a:bodyPr anchorCtr="0" anchor="t" bIns="91425" lIns="91425" spcFirstLastPara="1" rIns="91425" wrap="square" tIns="91425">
            <a:normAutofit fontScale="55000"/>
          </a:bodyPr>
          <a:lstStyle/>
          <a:p>
            <a:pPr indent="0" lvl="0" marL="0" rtl="0" algn="just">
              <a:spcBef>
                <a:spcPts val="0"/>
              </a:spcBef>
              <a:spcAft>
                <a:spcPts val="0"/>
              </a:spcAft>
              <a:buNone/>
            </a:pPr>
            <a:r>
              <a:rPr b="1" i="1" lang="en" sz="2391"/>
              <a:t>Robust Understanding of Robot-directed Speech Commands using Sequence to Sequence with Noise Injection</a:t>
            </a:r>
            <a:endParaRPr b="1" i="1" sz="2391"/>
          </a:p>
          <a:p>
            <a:pPr indent="0" lvl="0" marL="0" rtl="0" algn="just">
              <a:spcBef>
                <a:spcPts val="1200"/>
              </a:spcBef>
              <a:spcAft>
                <a:spcPts val="0"/>
              </a:spcAft>
              <a:buNone/>
            </a:pPr>
            <a:r>
              <a:rPr lang="en" sz="1750"/>
              <a:t>Tada, Y., Hagiwara, Y., Tanaka, H., &amp; Taniguchi, T. (2020) </a:t>
            </a:r>
            <a:endParaRPr sz="1750"/>
          </a:p>
          <a:p>
            <a:pPr indent="-289718" lvl="0" marL="457200" rtl="0" algn="just">
              <a:spcBef>
                <a:spcPts val="1200"/>
              </a:spcBef>
              <a:spcAft>
                <a:spcPts val="0"/>
              </a:spcAft>
              <a:buSzPct val="100000"/>
              <a:buAutoNum type="arabicPeriod"/>
            </a:pPr>
            <a:r>
              <a:rPr lang="en" sz="1750"/>
              <a:t>New method that enables a service robot to understand spoken commands in a robust manner using off-the-shelf automatic speech recognition (ASR) systems and an encoder-decoder neural network (sequence to sequence) with noise injection. </a:t>
            </a:r>
            <a:endParaRPr sz="1750"/>
          </a:p>
          <a:p>
            <a:pPr indent="-289718" lvl="0" marL="457200" rtl="0" algn="just">
              <a:spcBef>
                <a:spcPts val="0"/>
              </a:spcBef>
              <a:spcAft>
                <a:spcPts val="0"/>
              </a:spcAft>
              <a:buSzPct val="100000"/>
              <a:buAutoNum type="arabicPeriod"/>
            </a:pPr>
            <a:r>
              <a:rPr lang="en" sz="1750"/>
              <a:t>The noise is injected into phoneme sequences during the train phase of encoder-decoder neural network based semantic parsing systems They demonstrate that the use of neural networks with a noise injection can mitigate the negative effects of speech recognition errors in understanding robot-directed speech commands.</a:t>
            </a:r>
            <a:endParaRPr sz="1750"/>
          </a:p>
        </p:txBody>
      </p:sp>
      <p:pic>
        <p:nvPicPr>
          <p:cNvPr id="175" name="Google Shape;175;p19"/>
          <p:cNvPicPr preferRelativeResize="0"/>
          <p:nvPr/>
        </p:nvPicPr>
        <p:blipFill rotWithShape="1">
          <a:blip r:embed="rId3">
            <a:alphaModFix/>
          </a:blip>
          <a:srcRect b="1559" l="-950" r="950" t="-1560"/>
          <a:stretch/>
        </p:blipFill>
        <p:spPr>
          <a:xfrm>
            <a:off x="3777925" y="1692800"/>
            <a:ext cx="5153725" cy="2228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1167300" y="693250"/>
            <a:ext cx="7038900" cy="55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Related Work</a:t>
            </a:r>
            <a:endParaRPr b="1"/>
          </a:p>
        </p:txBody>
      </p:sp>
      <p:sp>
        <p:nvSpPr>
          <p:cNvPr id="181" name="Google Shape;181;p20"/>
          <p:cNvSpPr txBox="1"/>
          <p:nvPr>
            <p:ph idx="1" type="body"/>
          </p:nvPr>
        </p:nvSpPr>
        <p:spPr>
          <a:xfrm>
            <a:off x="789625" y="1397875"/>
            <a:ext cx="3976200" cy="3195000"/>
          </a:xfrm>
          <a:prstGeom prst="rect">
            <a:avLst/>
          </a:prstGeom>
        </p:spPr>
        <p:txBody>
          <a:bodyPr anchorCtr="0" anchor="t" bIns="91425" lIns="91425" spcFirstLastPara="1" rIns="91425" wrap="square" tIns="91425">
            <a:normAutofit fontScale="70000" lnSpcReduction="20000"/>
          </a:bodyPr>
          <a:lstStyle/>
          <a:p>
            <a:pPr indent="0" lvl="0" marL="0" rtl="0" algn="just">
              <a:spcBef>
                <a:spcPts val="0"/>
              </a:spcBef>
              <a:spcAft>
                <a:spcPts val="0"/>
              </a:spcAft>
              <a:buNone/>
            </a:pPr>
            <a:r>
              <a:rPr b="1" i="1" lang="en" sz="2071"/>
              <a:t>Road Navigation System Using Automatic Speech Recognition (ASR) And Natural Language Processing (NLP)</a:t>
            </a:r>
            <a:endParaRPr b="1" i="1" sz="2071"/>
          </a:p>
          <a:p>
            <a:pPr indent="0" lvl="0" marL="0" rtl="0" algn="just">
              <a:spcBef>
                <a:spcPts val="1200"/>
              </a:spcBef>
              <a:spcAft>
                <a:spcPts val="0"/>
              </a:spcAft>
              <a:buNone/>
            </a:pPr>
            <a:r>
              <a:rPr lang="en" sz="1500"/>
              <a:t>Withanage, P., Liyanage, T., Deeyakaduwe, N., Dias, E., &amp; Thelijjagoda, S. (2018)</a:t>
            </a:r>
            <a:endParaRPr sz="1500"/>
          </a:p>
          <a:p>
            <a:pPr indent="-301625" lvl="0" marL="457200" rtl="0" algn="just">
              <a:spcBef>
                <a:spcPts val="1200"/>
              </a:spcBef>
              <a:spcAft>
                <a:spcPts val="0"/>
              </a:spcAft>
              <a:buSzPct val="100000"/>
              <a:buAutoNum type="arabicPeriod"/>
            </a:pPr>
            <a:r>
              <a:rPr lang="en" sz="1642"/>
              <a:t>Use ASR and natural language processing for road navigation. They propose a user centric roadmap navigation application called “Direct Me”. </a:t>
            </a:r>
            <a:endParaRPr sz="1642"/>
          </a:p>
          <a:p>
            <a:pPr indent="-301625" lvl="0" marL="457200" rtl="0" algn="just">
              <a:spcBef>
                <a:spcPts val="0"/>
              </a:spcBef>
              <a:spcAft>
                <a:spcPts val="0"/>
              </a:spcAft>
              <a:buSzPct val="100000"/>
              <a:buAutoNum type="arabicPeriod"/>
            </a:pPr>
            <a:r>
              <a:rPr lang="en" sz="1642"/>
              <a:t>The approach of generating the user preferred route, the system will first convert the audio streams into texts through ASR using Pocket Sphinx Library, followed by NLP utilizing Stanford CoreNLP framework to retrieve the navigation-associated information and process the route in the Map using Google Map API.</a:t>
            </a:r>
            <a:endParaRPr sz="1442"/>
          </a:p>
        </p:txBody>
      </p:sp>
      <p:pic>
        <p:nvPicPr>
          <p:cNvPr id="182" name="Google Shape;182;p20"/>
          <p:cNvPicPr preferRelativeResize="0"/>
          <p:nvPr/>
        </p:nvPicPr>
        <p:blipFill>
          <a:blip r:embed="rId3">
            <a:alphaModFix/>
          </a:blip>
          <a:stretch>
            <a:fillRect/>
          </a:stretch>
        </p:blipFill>
        <p:spPr>
          <a:xfrm>
            <a:off x="4897075" y="1397875"/>
            <a:ext cx="3552425" cy="2690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1167300" y="693250"/>
            <a:ext cx="7038900" cy="55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Related Work</a:t>
            </a:r>
            <a:endParaRPr b="1"/>
          </a:p>
        </p:txBody>
      </p:sp>
      <p:sp>
        <p:nvSpPr>
          <p:cNvPr id="188" name="Google Shape;188;p21"/>
          <p:cNvSpPr txBox="1"/>
          <p:nvPr>
            <p:ph idx="1" type="body"/>
          </p:nvPr>
        </p:nvSpPr>
        <p:spPr>
          <a:xfrm>
            <a:off x="815725" y="1359225"/>
            <a:ext cx="3672600" cy="3289500"/>
          </a:xfrm>
          <a:prstGeom prst="rect">
            <a:avLst/>
          </a:prstGeom>
        </p:spPr>
        <p:txBody>
          <a:bodyPr anchorCtr="0" anchor="t" bIns="91425" lIns="91425" spcFirstLastPara="1" rIns="91425" wrap="square" tIns="91425">
            <a:normAutofit fontScale="70000" lnSpcReduction="10000"/>
          </a:bodyPr>
          <a:lstStyle/>
          <a:p>
            <a:pPr indent="0" lvl="0" marL="0" rtl="0" algn="just">
              <a:spcBef>
                <a:spcPts val="0"/>
              </a:spcBef>
              <a:spcAft>
                <a:spcPts val="0"/>
              </a:spcAft>
              <a:buNone/>
            </a:pPr>
            <a:r>
              <a:rPr b="1" i="1" lang="en" sz="2071"/>
              <a:t>Implementation and Testing of Voice Control in a Mobile Robot for Navigation</a:t>
            </a:r>
            <a:endParaRPr b="1" i="1" sz="2071"/>
          </a:p>
          <a:p>
            <a:pPr indent="0" lvl="0" marL="0" rtl="0" algn="just">
              <a:spcBef>
                <a:spcPts val="1200"/>
              </a:spcBef>
              <a:spcAft>
                <a:spcPts val="0"/>
              </a:spcAft>
              <a:buNone/>
            </a:pPr>
            <a:r>
              <a:rPr lang="en" sz="1500"/>
              <a:t>Sharan, S., Nguyen, T. Q., Nauth, P., &amp; Araujo, R. (2019)</a:t>
            </a:r>
            <a:endParaRPr sz="1500"/>
          </a:p>
          <a:p>
            <a:pPr indent="-301010" lvl="0" marL="457200" rtl="0" algn="just">
              <a:spcBef>
                <a:spcPts val="1200"/>
              </a:spcBef>
              <a:spcAft>
                <a:spcPts val="0"/>
              </a:spcAft>
              <a:buSzPct val="100000"/>
              <a:buAutoNum type="arabicPeriod"/>
            </a:pPr>
            <a:r>
              <a:rPr lang="en" sz="1629"/>
              <a:t>A voice control software system is integrated with the SLAM algorithm available in robotic operating system (ROS) and implemented to a mobile system of a robot “ROSWITHA”. </a:t>
            </a:r>
            <a:endParaRPr sz="1629"/>
          </a:p>
          <a:p>
            <a:pPr indent="-301010" lvl="0" marL="457200" rtl="0" algn="just">
              <a:spcBef>
                <a:spcPts val="0"/>
              </a:spcBef>
              <a:spcAft>
                <a:spcPts val="0"/>
              </a:spcAft>
              <a:buSzPct val="100000"/>
              <a:buAutoNum type="arabicPeriod"/>
            </a:pPr>
            <a:r>
              <a:rPr lang="en" sz="1629"/>
              <a:t>This paper also expresses the different ways of controlling the robot by developing a graphical user interface (GUI) with different controlling tabs. </a:t>
            </a:r>
            <a:endParaRPr sz="1629"/>
          </a:p>
          <a:p>
            <a:pPr indent="-301010" lvl="0" marL="457200" rtl="0" algn="just">
              <a:spcBef>
                <a:spcPts val="0"/>
              </a:spcBef>
              <a:spcAft>
                <a:spcPts val="0"/>
              </a:spcAft>
              <a:buSzPct val="100000"/>
              <a:buAutoNum type="arabicPeriod"/>
            </a:pPr>
            <a:r>
              <a:rPr lang="en" sz="1629"/>
              <a:t>The experiment and test is performed real time in environments with different speakers to analyze the accuracy of the system.</a:t>
            </a:r>
            <a:endParaRPr sz="1429"/>
          </a:p>
        </p:txBody>
      </p:sp>
      <p:pic>
        <p:nvPicPr>
          <p:cNvPr id="189" name="Google Shape;189;p21"/>
          <p:cNvPicPr preferRelativeResize="0"/>
          <p:nvPr/>
        </p:nvPicPr>
        <p:blipFill>
          <a:blip r:embed="rId3">
            <a:alphaModFix/>
          </a:blip>
          <a:stretch>
            <a:fillRect/>
          </a:stretch>
        </p:blipFill>
        <p:spPr>
          <a:xfrm>
            <a:off x="4613225" y="1303475"/>
            <a:ext cx="4118300" cy="2751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